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29"/>
  </p:notesMasterIdLst>
  <p:sldIdLst>
    <p:sldId id="256" r:id="rId3"/>
    <p:sldId id="262" r:id="rId4"/>
    <p:sldId id="261" r:id="rId5"/>
    <p:sldId id="263" r:id="rId6"/>
    <p:sldId id="257" r:id="rId7"/>
    <p:sldId id="265" r:id="rId8"/>
    <p:sldId id="282" r:id="rId9"/>
    <p:sldId id="266" r:id="rId10"/>
    <p:sldId id="275" r:id="rId11"/>
    <p:sldId id="267" r:id="rId12"/>
    <p:sldId id="268" r:id="rId13"/>
    <p:sldId id="269" r:id="rId14"/>
    <p:sldId id="287" r:id="rId15"/>
    <p:sldId id="283" r:id="rId16"/>
    <p:sldId id="272" r:id="rId17"/>
    <p:sldId id="284" r:id="rId18"/>
    <p:sldId id="285" r:id="rId19"/>
    <p:sldId id="274" r:id="rId20"/>
    <p:sldId id="276" r:id="rId21"/>
    <p:sldId id="277" r:id="rId22"/>
    <p:sldId id="288" r:id="rId23"/>
    <p:sldId id="260" r:id="rId24"/>
    <p:sldId id="264" r:id="rId25"/>
    <p:sldId id="279" r:id="rId26"/>
    <p:sldId id="286" r:id="rId27"/>
    <p:sldId id="280" r:id="rId2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03" autoAdjust="0"/>
    <p:restoredTop sz="89850" autoAdjust="0"/>
  </p:normalViewPr>
  <p:slideViewPr>
    <p:cSldViewPr>
      <p:cViewPr varScale="1">
        <p:scale>
          <a:sx n="90" d="100"/>
          <a:sy n="90" d="100"/>
        </p:scale>
        <p:origin x="-1278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D9D09-5245-4834-B0F4-43A463175348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7BB95-46BF-448F-8762-783F2204BE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528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예상 스킬 순위</a:t>
            </a:r>
            <a:endParaRPr lang="en-US" altLang="ko-KR" dirty="0" smtClean="0"/>
          </a:p>
          <a:p>
            <a:r>
              <a:rPr lang="en-US" altLang="ko-KR" dirty="0" smtClean="0"/>
              <a:t>1.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7BB95-46BF-448F-8762-783F2204BE6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384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7BB95-46BF-448F-8762-783F2204BE6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91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바우트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나무위키</a:t>
            </a:r>
            <a:r>
              <a:rPr lang="ko-KR" altLang="en-US" dirty="0" smtClean="0"/>
              <a:t> </a:t>
            </a:r>
            <a:r>
              <a:rPr lang="en-US" altLang="ko-KR" dirty="0" smtClean="0"/>
              <a:t>- https://namu.wiki/w/%EB%B0%94%EC%9A%B0%ED%8A%B8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7BB95-46BF-448F-8762-783F2204BE6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006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롤</a:t>
            </a:r>
            <a:r>
              <a:rPr lang="en-US" altLang="ko-KR" dirty="0"/>
              <a:t>: </a:t>
            </a:r>
            <a:r>
              <a:rPr lang="ko-KR" altLang="en-US" dirty="0"/>
              <a:t>평균 </a:t>
            </a:r>
            <a:r>
              <a:rPr lang="en-US" altLang="ko-KR" dirty="0"/>
              <a:t>30</a:t>
            </a:r>
            <a:r>
              <a:rPr lang="ko-KR" altLang="en-US" dirty="0"/>
              <a:t>분</a:t>
            </a:r>
            <a:endParaRPr lang="en-US" altLang="ko-KR" dirty="0"/>
          </a:p>
          <a:p>
            <a:r>
              <a:rPr lang="ko-KR" altLang="en-US" dirty="0"/>
              <a:t>서든 어택</a:t>
            </a:r>
            <a:r>
              <a:rPr lang="en-US" altLang="ko-KR" dirty="0"/>
              <a:t>: 10</a:t>
            </a:r>
            <a:r>
              <a:rPr lang="ko-KR" altLang="en-US" dirty="0"/>
              <a:t>분 내외</a:t>
            </a:r>
            <a:endParaRPr lang="en-US" altLang="ko-KR" dirty="0"/>
          </a:p>
          <a:p>
            <a:r>
              <a:rPr lang="ko-KR" altLang="en-US" dirty="0"/>
              <a:t>배틀 그라운드</a:t>
            </a:r>
            <a:r>
              <a:rPr lang="en-US" altLang="ko-KR" dirty="0"/>
              <a:t>: </a:t>
            </a:r>
            <a:r>
              <a:rPr lang="ko-KR" altLang="en-US" dirty="0"/>
              <a:t>평균 </a:t>
            </a:r>
            <a:r>
              <a:rPr lang="en-US" altLang="ko-KR" dirty="0"/>
              <a:t>30</a:t>
            </a:r>
            <a:r>
              <a:rPr lang="ko-KR" altLang="en-US" dirty="0"/>
              <a:t>분</a:t>
            </a:r>
            <a:endParaRPr lang="en-US" altLang="ko-KR" dirty="0"/>
          </a:p>
          <a:p>
            <a:r>
              <a:rPr lang="ko-KR" altLang="en-US" dirty="0" err="1"/>
              <a:t>피파</a:t>
            </a:r>
            <a:r>
              <a:rPr lang="en-US" altLang="ko-KR" dirty="0"/>
              <a:t>: 10</a:t>
            </a:r>
            <a:r>
              <a:rPr lang="ko-KR" altLang="en-US"/>
              <a:t>분 내외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7BB95-46BF-448F-8762-783F2204BE6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91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Global Warming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932607"/>
            <a:ext cx="7772400" cy="829915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0088C8"/>
                </a:solidFill>
              </a:rPr>
              <a:t>마스터 제목 스타일 편집</a:t>
            </a:r>
            <a:endParaRPr lang="en-US" dirty="0">
              <a:solidFill>
                <a:srgbClr val="0088C8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1618506"/>
            <a:ext cx="6400800" cy="6652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ko-KR" altLang="en-US">
                <a:solidFill>
                  <a:srgbClr val="0088C8"/>
                </a:solidFill>
              </a:rPr>
              <a:t>마스터 부제목 스타일 편집</a:t>
            </a:r>
            <a:endParaRPr lang="en-US" dirty="0">
              <a:solidFill>
                <a:srgbClr val="0088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60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Global Warming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39752" y="206375"/>
            <a:ext cx="6347048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39752" y="1200150"/>
            <a:ext cx="6347048" cy="339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25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Global Warming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923678"/>
            <a:ext cx="8229600" cy="3106440"/>
          </a:xfrm>
        </p:spPr>
        <p:txBody>
          <a:bodyPr/>
          <a:lstStyle/>
          <a:p>
            <a:pPr marL="0" lvl="0" indent="0" algn="ctr">
              <a:buNone/>
            </a:pPr>
            <a:r>
              <a:rPr lang="ko-KR" altLang="en-US">
                <a:solidFill>
                  <a:srgbClr val="0088C8"/>
                </a:solidFill>
              </a:rPr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428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4 - Global Warming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CB78-DE47-441D-AC8F-5A48F82825E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9CD2-392F-47EF-95FB-ADE5067B5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61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 - Global Warming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923678"/>
            <a:ext cx="8229600" cy="3106440"/>
          </a:xfrm>
        </p:spPr>
        <p:txBody>
          <a:bodyPr/>
          <a:lstStyle/>
          <a:p>
            <a:pPr marL="0" lvl="0" indent="0" algn="ctr">
              <a:buNone/>
            </a:pPr>
            <a:r>
              <a:rPr lang="ko-KR" altLang="en-US">
                <a:solidFill>
                  <a:srgbClr val="0088C8"/>
                </a:solidFill>
              </a:rPr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756040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 - Global Warming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39752" y="206375"/>
            <a:ext cx="6347048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39752" y="1200150"/>
            <a:ext cx="6347048" cy="339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7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88C8"/>
                </a:solidFill>
              </a:defRPr>
            </a:lvl1pPr>
          </a:lstStyle>
          <a:p>
            <a:fld id="{A3ABCB78-DE47-441D-AC8F-5A48F82825EA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88C8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88C8"/>
                </a:solidFill>
              </a:defRPr>
            </a:lvl1pPr>
          </a:lstStyle>
          <a:p>
            <a:fld id="{8FA59CD2-392F-47EF-95FB-ADE5067B5D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1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rgbClr val="0088C8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88C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88C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88C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88C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88C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8B78624-C65A-4316-A370-93CD67E4318F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2365D43-D5B5-461D-B9AC-587A13FF03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78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5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7.png"/><Relationship Id="rId7" Type="http://schemas.openxmlformats.org/officeDocument/2006/relationships/image" Target="../media/image14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www.youtube.com/watch?v=fphGCFFkkB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275606"/>
            <a:ext cx="7772400" cy="829915"/>
          </a:xfrm>
        </p:spPr>
        <p:txBody>
          <a:bodyPr>
            <a:noAutofit/>
          </a:bodyPr>
          <a:lstStyle/>
          <a:p>
            <a:pPr fontAlgn="base"/>
            <a:r>
              <a:rPr lang="en-US" altLang="ko-KR" sz="6400" dirty="0"/>
              <a:t>crevasse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707904" y="3579862"/>
            <a:ext cx="6400800" cy="66521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2017182010 </a:t>
            </a:r>
            <a:r>
              <a:rPr lang="ko-KR" altLang="en-US" sz="1800" dirty="0">
                <a:solidFill>
                  <a:schemeClr val="bg1"/>
                </a:solidFill>
              </a:rPr>
              <a:t>김준호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2017182011 </a:t>
            </a:r>
            <a:r>
              <a:rPr lang="ko-KR" altLang="en-US" sz="1800" dirty="0">
                <a:solidFill>
                  <a:schemeClr val="bg1"/>
                </a:solidFill>
              </a:rPr>
              <a:t>김태혁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2017184018 </a:t>
            </a:r>
            <a:r>
              <a:rPr lang="ko-KR" altLang="en-US" sz="1800" dirty="0">
                <a:solidFill>
                  <a:schemeClr val="bg1"/>
                </a:solidFill>
              </a:rPr>
              <a:t>오성훈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974303A-DA85-43CF-8225-D65F50885D13}"/>
              </a:ext>
            </a:extLst>
          </p:cNvPr>
          <p:cNvSpPr/>
          <p:nvPr/>
        </p:nvSpPr>
        <p:spPr>
          <a:xfrm>
            <a:off x="2339752" y="1157900"/>
            <a:ext cx="4620127" cy="1648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974303A-DA85-43CF-8225-D65F50885D13}"/>
              </a:ext>
            </a:extLst>
          </p:cNvPr>
          <p:cNvSpPr/>
          <p:nvPr/>
        </p:nvSpPr>
        <p:spPr>
          <a:xfrm>
            <a:off x="2325256" y="2169675"/>
            <a:ext cx="4620127" cy="1648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19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동물의 왕국 무료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17" y="123478"/>
            <a:ext cx="421270" cy="4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시베리안 허스키 무료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224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북극곰 무료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303" y="12780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북극 여우 무료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물개 무료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57092" y="1635646"/>
            <a:ext cx="4386250" cy="3024335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solidFill>
                  <a:srgbClr val="0070C0"/>
                </a:solidFill>
              </a:rPr>
              <a:t>           </a:t>
            </a:r>
            <a:r>
              <a:rPr lang="en-US" altLang="ko-KR" sz="1500" dirty="0">
                <a:solidFill>
                  <a:srgbClr val="0070C0"/>
                </a:solidFill>
              </a:rPr>
              <a:t> </a:t>
            </a:r>
            <a:r>
              <a:rPr lang="ko-KR" altLang="en-US" sz="1500" dirty="0">
                <a:solidFill>
                  <a:srgbClr val="0070C0"/>
                </a:solidFill>
              </a:rPr>
              <a:t>깨지는 블록으로서</a:t>
            </a:r>
            <a:r>
              <a:rPr lang="en-US" altLang="ko-KR" sz="1500" dirty="0">
                <a:solidFill>
                  <a:srgbClr val="0070C0"/>
                </a:solidFill>
              </a:rPr>
              <a:t>,</a:t>
            </a:r>
            <a:r>
              <a:rPr lang="ko-KR" altLang="en-US" sz="1500" dirty="0">
                <a:solidFill>
                  <a:srgbClr val="0070C0"/>
                </a:solidFill>
              </a:rPr>
              <a:t> 캐릭터가 밟거나</a:t>
            </a:r>
            <a:r>
              <a:rPr lang="en-US" altLang="ko-KR" sz="1500" dirty="0">
                <a:solidFill>
                  <a:srgbClr val="0070C0"/>
                </a:solidFill>
              </a:rPr>
              <a:t>, </a:t>
            </a:r>
          </a:p>
          <a:p>
            <a:pPr algn="l"/>
            <a:r>
              <a:rPr lang="en-US" altLang="ko-KR" sz="1500" dirty="0">
                <a:solidFill>
                  <a:srgbClr val="0070C0"/>
                </a:solidFill>
              </a:rPr>
              <a:t>                  </a:t>
            </a:r>
            <a:r>
              <a:rPr lang="ko-KR" altLang="en-US" sz="1500" dirty="0">
                <a:solidFill>
                  <a:srgbClr val="0070C0"/>
                </a:solidFill>
              </a:rPr>
              <a:t>다른 플레이어에 의해 넘어지거나</a:t>
            </a:r>
            <a:r>
              <a:rPr lang="en-US" altLang="ko-KR" sz="1500" dirty="0">
                <a:solidFill>
                  <a:srgbClr val="0070C0"/>
                </a:solidFill>
              </a:rPr>
              <a:t>, </a:t>
            </a:r>
            <a:r>
              <a:rPr lang="ko-KR" altLang="en-US" sz="1500" dirty="0">
                <a:solidFill>
                  <a:srgbClr val="0070C0"/>
                </a:solidFill>
              </a:rPr>
              <a:t>일부 </a:t>
            </a:r>
            <a:endParaRPr lang="en-US" altLang="ko-KR" sz="1500" dirty="0">
              <a:solidFill>
                <a:srgbClr val="0070C0"/>
              </a:solidFill>
            </a:endParaRPr>
          </a:p>
          <a:p>
            <a:pPr algn="l"/>
            <a:r>
              <a:rPr lang="en-US" altLang="ko-KR" sz="1500" dirty="0">
                <a:solidFill>
                  <a:srgbClr val="0070C0"/>
                </a:solidFill>
              </a:rPr>
              <a:t>                  </a:t>
            </a:r>
            <a:r>
              <a:rPr lang="ko-KR" altLang="en-US" sz="1500" dirty="0">
                <a:solidFill>
                  <a:srgbClr val="0070C0"/>
                </a:solidFill>
              </a:rPr>
              <a:t>캐릭터의 </a:t>
            </a:r>
            <a:r>
              <a:rPr lang="ko-KR" altLang="en-US" sz="1500" dirty="0" err="1">
                <a:solidFill>
                  <a:srgbClr val="0070C0"/>
                </a:solidFill>
              </a:rPr>
              <a:t>스킬에</a:t>
            </a:r>
            <a:r>
              <a:rPr lang="ko-KR" altLang="en-US" sz="1500" dirty="0">
                <a:solidFill>
                  <a:srgbClr val="0070C0"/>
                </a:solidFill>
              </a:rPr>
              <a:t> 의해 점차 블록이 </a:t>
            </a:r>
            <a:endParaRPr lang="en-US" altLang="ko-KR" sz="1500" dirty="0">
              <a:solidFill>
                <a:srgbClr val="0070C0"/>
              </a:solidFill>
            </a:endParaRPr>
          </a:p>
          <a:p>
            <a:pPr algn="l"/>
            <a:r>
              <a:rPr lang="en-US" altLang="ko-KR" sz="1500" dirty="0">
                <a:solidFill>
                  <a:srgbClr val="0070C0"/>
                </a:solidFill>
              </a:rPr>
              <a:t>                  </a:t>
            </a:r>
            <a:r>
              <a:rPr lang="ko-KR" altLang="en-US" sz="1500" dirty="0">
                <a:solidFill>
                  <a:srgbClr val="0070C0"/>
                </a:solidFill>
              </a:rPr>
              <a:t>파괴되고 총 </a:t>
            </a:r>
            <a:r>
              <a:rPr lang="en-US" altLang="ko-KR" sz="1500" dirty="0">
                <a:solidFill>
                  <a:srgbClr val="0070C0"/>
                </a:solidFill>
              </a:rPr>
              <a:t>4</a:t>
            </a:r>
            <a:r>
              <a:rPr lang="ko-KR" altLang="en-US" sz="1500" dirty="0">
                <a:solidFill>
                  <a:srgbClr val="0070C0"/>
                </a:solidFill>
              </a:rPr>
              <a:t>번의 충격이 가해지면 일정 </a:t>
            </a:r>
            <a:endParaRPr lang="en-US" altLang="ko-KR" sz="1500" dirty="0">
              <a:solidFill>
                <a:srgbClr val="0070C0"/>
              </a:solidFill>
            </a:endParaRPr>
          </a:p>
          <a:p>
            <a:pPr algn="l"/>
            <a:r>
              <a:rPr lang="en-US" altLang="ko-KR" sz="1500" dirty="0">
                <a:solidFill>
                  <a:srgbClr val="0070C0"/>
                </a:solidFill>
              </a:rPr>
              <a:t>                  </a:t>
            </a:r>
            <a:r>
              <a:rPr lang="ko-KR" altLang="en-US" sz="1500" dirty="0">
                <a:solidFill>
                  <a:srgbClr val="0070C0"/>
                </a:solidFill>
              </a:rPr>
              <a:t>시간 후에 블록이 파괴된다</a:t>
            </a:r>
            <a:r>
              <a:rPr lang="en-US" altLang="ko-KR" sz="1500" dirty="0">
                <a:solidFill>
                  <a:srgbClr val="0070C0"/>
                </a:solidFill>
              </a:rPr>
              <a:t>.</a:t>
            </a:r>
            <a:r>
              <a:rPr lang="ko-KR" altLang="en-US" sz="1500" dirty="0">
                <a:solidFill>
                  <a:srgbClr val="0070C0"/>
                </a:solidFill>
              </a:rPr>
              <a:t> </a:t>
            </a:r>
            <a:endParaRPr lang="en-US" altLang="ko-KR" sz="1500" dirty="0">
              <a:solidFill>
                <a:srgbClr val="0070C0"/>
              </a:solidFill>
            </a:endParaRPr>
          </a:p>
          <a:p>
            <a:pPr algn="l"/>
            <a:endParaRPr lang="en-US" altLang="ko-KR" sz="1500" dirty="0">
              <a:solidFill>
                <a:srgbClr val="0070C0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500" dirty="0">
                <a:solidFill>
                  <a:srgbClr val="0070C0"/>
                </a:solidFill>
              </a:rPr>
              <a:t>           </a:t>
            </a:r>
            <a:r>
              <a:rPr lang="ko-KR" altLang="en-US" sz="1500" dirty="0">
                <a:solidFill>
                  <a:srgbClr val="0070C0"/>
                </a:solidFill>
              </a:rPr>
              <a:t>깨지지 않는 블록으로</a:t>
            </a:r>
            <a:r>
              <a:rPr lang="en-US" altLang="ko-KR" sz="1500" dirty="0">
                <a:solidFill>
                  <a:srgbClr val="0070C0"/>
                </a:solidFill>
              </a:rPr>
              <a:t>, </a:t>
            </a:r>
            <a:r>
              <a:rPr lang="ko-KR" altLang="en-US" sz="1500" dirty="0">
                <a:solidFill>
                  <a:srgbClr val="0070C0"/>
                </a:solidFill>
              </a:rPr>
              <a:t>플레이어가 계속 </a:t>
            </a:r>
            <a:endParaRPr lang="en-US" altLang="ko-KR" sz="1500" dirty="0">
              <a:solidFill>
                <a:srgbClr val="0070C0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500" dirty="0">
                <a:solidFill>
                  <a:srgbClr val="0070C0"/>
                </a:solidFill>
              </a:rPr>
              <a:t>           </a:t>
            </a:r>
            <a:r>
              <a:rPr lang="ko-KR" altLang="en-US" sz="1500" dirty="0">
                <a:solidFill>
                  <a:srgbClr val="0070C0"/>
                </a:solidFill>
              </a:rPr>
              <a:t>밟고 있으면 점차 수위가 하강하며</a:t>
            </a:r>
            <a:r>
              <a:rPr lang="en-US" altLang="ko-KR" sz="1500" dirty="0">
                <a:solidFill>
                  <a:srgbClr val="0070C0"/>
                </a:solidFill>
              </a:rPr>
              <a:t>, </a:t>
            </a:r>
            <a:r>
              <a:rPr lang="ko-KR" altLang="en-US" sz="1500" dirty="0">
                <a:solidFill>
                  <a:srgbClr val="0070C0"/>
                </a:solidFill>
              </a:rPr>
              <a:t>일정 </a:t>
            </a:r>
            <a:endParaRPr lang="en-US" altLang="ko-KR" sz="1500" dirty="0">
              <a:solidFill>
                <a:srgbClr val="0070C0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500" dirty="0">
                <a:solidFill>
                  <a:srgbClr val="0070C0"/>
                </a:solidFill>
              </a:rPr>
              <a:t>           </a:t>
            </a:r>
            <a:r>
              <a:rPr lang="ko-KR" altLang="en-US" sz="1500" dirty="0">
                <a:solidFill>
                  <a:srgbClr val="0070C0"/>
                </a:solidFill>
              </a:rPr>
              <a:t>높이보다 낮아지면 플레이어가 사망한다</a:t>
            </a:r>
            <a:r>
              <a:rPr lang="en-US" altLang="ko-KR" sz="1500" dirty="0">
                <a:solidFill>
                  <a:srgbClr val="0070C0"/>
                </a:solidFill>
              </a:rPr>
              <a:t>.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" y="1563638"/>
            <a:ext cx="4327265" cy="351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-396552" y="108578"/>
            <a:ext cx="3937062" cy="451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err="1">
                <a:solidFill>
                  <a:srgbClr val="0070C0"/>
                </a:solidFill>
              </a:rPr>
              <a:t>맵소개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87832" y="1707654"/>
            <a:ext cx="492286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87832" y="3320104"/>
            <a:ext cx="492286" cy="4320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1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동물의 왕국 무료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17" y="123478"/>
            <a:ext cx="421270" cy="4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시베리안 허스키 무료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224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북극곰 무료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303" y="12780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북극 여우 무료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물개 무료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10146" y="4227934"/>
            <a:ext cx="7848314" cy="64807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ko-KR" altLang="en-US" sz="4000" dirty="0">
                <a:solidFill>
                  <a:srgbClr val="0070C0"/>
                </a:solidFill>
              </a:rPr>
              <a:t>비슷한 종류의 다른 게임</a:t>
            </a:r>
            <a:r>
              <a:rPr lang="en-US" altLang="ko-KR" sz="4000" dirty="0">
                <a:solidFill>
                  <a:srgbClr val="0070C0"/>
                </a:solidFill>
              </a:rPr>
              <a:t>(</a:t>
            </a:r>
            <a:r>
              <a:rPr lang="ko-KR" altLang="en-US" sz="4000" dirty="0" err="1">
                <a:solidFill>
                  <a:srgbClr val="0070C0"/>
                </a:solidFill>
              </a:rPr>
              <a:t>바우트</a:t>
            </a:r>
            <a:r>
              <a:rPr lang="ko-KR" altLang="en-US" sz="4000" dirty="0">
                <a:solidFill>
                  <a:srgbClr val="0070C0"/>
                </a:solidFill>
              </a:rPr>
              <a:t> </a:t>
            </a:r>
            <a:r>
              <a:rPr lang="ko-KR" altLang="en-US" sz="4000" dirty="0" err="1">
                <a:solidFill>
                  <a:srgbClr val="0070C0"/>
                </a:solidFill>
              </a:rPr>
              <a:t>봇츠</a:t>
            </a:r>
            <a:r>
              <a:rPr lang="en-US" altLang="ko-KR" sz="4000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396552" y="108578"/>
            <a:ext cx="3937062" cy="451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err="1">
                <a:solidFill>
                  <a:srgbClr val="0070C0"/>
                </a:solidFill>
              </a:rPr>
              <a:t>맵소개</a:t>
            </a: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40002D9-A84E-42D4-9EF6-DD927A1A7A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37" y="1563638"/>
            <a:ext cx="3691991" cy="25659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0957D77-3117-4D52-9CB6-98A27F10C8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66" y="1563638"/>
            <a:ext cx="3781730" cy="25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4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동물의 왕국 무료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17" y="123478"/>
            <a:ext cx="421270" cy="4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시베리안 허스키 무료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224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북극곰 무료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303" y="12780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북극 여우 무료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물개 무료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-377148" y="117175"/>
            <a:ext cx="3937062" cy="450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rgbClr val="0070C0"/>
                </a:solidFill>
              </a:rPr>
              <a:t>캐릭터 소개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xmlns="" id="{E6E57306-4F57-472E-92DF-B6150B9DA59C}"/>
              </a:ext>
            </a:extLst>
          </p:cNvPr>
          <p:cNvSpPr txBox="1">
            <a:spLocks/>
          </p:cNvSpPr>
          <p:nvPr/>
        </p:nvSpPr>
        <p:spPr>
          <a:xfrm>
            <a:off x="-47997" y="1563638"/>
            <a:ext cx="9191997" cy="357986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solidFill>
                <a:srgbClr val="0070C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00B050"/>
                </a:solidFill>
              </a:rPr>
              <a:t>캐릭터들의 공통적인 특징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rgbClr val="0070C0"/>
                </a:solidFill>
              </a:rPr>
              <a:t>상대방을 밀치는 </a:t>
            </a:r>
            <a:r>
              <a:rPr lang="ko-KR" altLang="en-US" dirty="0" err="1">
                <a:solidFill>
                  <a:srgbClr val="0070C0"/>
                </a:solidFill>
              </a:rPr>
              <a:t>기술이있다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dirty="0">
              <a:solidFill>
                <a:srgbClr val="0070C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rgbClr val="0070C0"/>
                </a:solidFill>
              </a:rPr>
              <a:t>이동속도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 err="1">
                <a:solidFill>
                  <a:srgbClr val="0070C0"/>
                </a:solidFill>
              </a:rPr>
              <a:t>저항력를</a:t>
            </a:r>
            <a:r>
              <a:rPr lang="ko-KR" altLang="en-US" dirty="0">
                <a:solidFill>
                  <a:srgbClr val="0070C0"/>
                </a:solidFill>
              </a:rPr>
              <a:t> 가지고 있다</a:t>
            </a:r>
            <a:endParaRPr lang="en-US" altLang="ko-KR" dirty="0">
              <a:solidFill>
                <a:srgbClr val="0070C0"/>
              </a:solidFill>
            </a:endParaRPr>
          </a:p>
          <a:p>
            <a:pPr marL="457200" indent="-457200">
              <a:buAutoNum type="arabicPeriod"/>
            </a:pPr>
            <a:endParaRPr lang="en-US" altLang="ko-KR" dirty="0">
              <a:solidFill>
                <a:srgbClr val="0070C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rgbClr val="0070C0"/>
                </a:solidFill>
              </a:rPr>
              <a:t>캐릭터간 충돌체크를 한다</a:t>
            </a:r>
            <a:endParaRPr lang="en-US" altLang="ko-KR" dirty="0">
              <a:solidFill>
                <a:srgbClr val="0070C0"/>
              </a:solidFill>
            </a:endParaRPr>
          </a:p>
          <a:p>
            <a:pPr marL="457200" indent="-457200">
              <a:buAutoNum type="arabicPeriod"/>
            </a:pPr>
            <a:endParaRPr lang="en-US" altLang="ko-KR" dirty="0">
              <a:solidFill>
                <a:srgbClr val="0070C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rgbClr val="0070C0"/>
                </a:solidFill>
              </a:rPr>
              <a:t>넘어지면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 err="1">
                <a:solidFill>
                  <a:srgbClr val="0070C0"/>
                </a:solidFill>
              </a:rPr>
              <a:t>초동안</a:t>
            </a:r>
            <a:r>
              <a:rPr lang="ko-KR" altLang="en-US" dirty="0">
                <a:solidFill>
                  <a:srgbClr val="0070C0"/>
                </a:solidFill>
              </a:rPr>
              <a:t> 쓰러진다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5.     </a:t>
            </a:r>
            <a:r>
              <a:rPr lang="ko-KR" altLang="en-US" dirty="0">
                <a:solidFill>
                  <a:srgbClr val="0070C0"/>
                </a:solidFill>
              </a:rPr>
              <a:t>고유 </a:t>
            </a:r>
            <a:r>
              <a:rPr lang="ko-KR" altLang="en-US" dirty="0" err="1">
                <a:solidFill>
                  <a:srgbClr val="0070C0"/>
                </a:solidFill>
              </a:rPr>
              <a:t>스킬을</a:t>
            </a:r>
            <a:r>
              <a:rPr lang="ko-KR" altLang="en-US" dirty="0">
                <a:solidFill>
                  <a:srgbClr val="0070C0"/>
                </a:solidFill>
              </a:rPr>
              <a:t> 가지고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pPr algn="l"/>
            <a:endParaRPr lang="en-US" altLang="ko-K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95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동물의 왕국 무료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17" y="123478"/>
            <a:ext cx="421270" cy="4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시베리안 허스키 무료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224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북극곰 무료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303" y="12780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북극 여우 무료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물개 무료 아이콘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-377148" y="117175"/>
            <a:ext cx="3937062" cy="450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rgbClr val="0070C0"/>
                </a:solidFill>
              </a:rPr>
              <a:t>캐릭터 </a:t>
            </a:r>
            <a:r>
              <a:rPr lang="ko-KR" altLang="en-US" sz="2400" dirty="0" smtClean="0">
                <a:solidFill>
                  <a:srgbClr val="0070C0"/>
                </a:solidFill>
              </a:rPr>
              <a:t>소개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xmlns="" id="{E6E57306-4F57-472E-92DF-B6150B9DA59C}"/>
              </a:ext>
            </a:extLst>
          </p:cNvPr>
          <p:cNvSpPr txBox="1">
            <a:spLocks/>
          </p:cNvSpPr>
          <p:nvPr/>
        </p:nvSpPr>
        <p:spPr>
          <a:xfrm>
            <a:off x="-12229" y="662315"/>
            <a:ext cx="9191997" cy="4485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200" dirty="0">
              <a:solidFill>
                <a:srgbClr val="0070C0"/>
              </a:solidFill>
            </a:endParaRPr>
          </a:p>
          <a:p>
            <a:endParaRPr lang="en-US" altLang="ko-KR" sz="1200" dirty="0">
              <a:solidFill>
                <a:srgbClr val="0070C0"/>
              </a:solidFill>
            </a:endParaRPr>
          </a:p>
          <a:p>
            <a:endParaRPr lang="en-US" altLang="ko-KR" sz="1200" dirty="0">
              <a:solidFill>
                <a:srgbClr val="0070C0"/>
              </a:solidFill>
            </a:endParaRPr>
          </a:p>
          <a:p>
            <a:pPr algn="l"/>
            <a:endParaRPr lang="en-US" altLang="ko-KR" sz="1200" dirty="0" smtClean="0">
              <a:solidFill>
                <a:srgbClr val="0070C0"/>
              </a:solidFill>
            </a:endParaRPr>
          </a:p>
          <a:p>
            <a:pPr algn="l"/>
            <a:endParaRPr lang="en-US" altLang="ko-KR" sz="1200" dirty="0">
              <a:solidFill>
                <a:srgbClr val="0070C0"/>
              </a:solidFill>
            </a:endParaRPr>
          </a:p>
          <a:p>
            <a:pPr algn="l"/>
            <a:endParaRPr lang="en-US" altLang="ko-KR" sz="1200" b="1" dirty="0" smtClean="0">
              <a:solidFill>
                <a:srgbClr val="0070C0"/>
              </a:solidFill>
            </a:endParaRPr>
          </a:p>
          <a:p>
            <a:pPr algn="l"/>
            <a:endParaRPr lang="en-US" altLang="ko-KR" sz="1200" dirty="0">
              <a:solidFill>
                <a:srgbClr val="0070C0"/>
              </a:solidFill>
            </a:endParaRPr>
          </a:p>
          <a:p>
            <a:pPr algn="l"/>
            <a:endParaRPr lang="en-US" altLang="ko-KR" sz="1200" dirty="0" smtClean="0">
              <a:solidFill>
                <a:srgbClr val="0070C0"/>
              </a:solidFill>
            </a:endParaRPr>
          </a:p>
          <a:p>
            <a:pPr algn="l"/>
            <a:endParaRPr lang="en-US" altLang="ko-KR" sz="1200" dirty="0" smtClean="0">
              <a:solidFill>
                <a:srgbClr val="0070C0"/>
              </a:solidFill>
            </a:endParaRPr>
          </a:p>
          <a:p>
            <a:pPr algn="l"/>
            <a:endParaRPr lang="en-US" altLang="ko-KR" sz="1200" dirty="0" smtClean="0">
              <a:solidFill>
                <a:srgbClr val="0070C0"/>
              </a:solidFill>
            </a:endParaRPr>
          </a:p>
          <a:p>
            <a:pPr algn="l"/>
            <a:endParaRPr lang="en-US" altLang="ko-KR" sz="1200" dirty="0">
              <a:solidFill>
                <a:srgbClr val="0070C0"/>
              </a:solidFill>
            </a:endParaRPr>
          </a:p>
          <a:p>
            <a:pPr algn="l"/>
            <a:r>
              <a:rPr lang="ko-KR" altLang="en-US" sz="1200" dirty="0" smtClean="0">
                <a:solidFill>
                  <a:srgbClr val="0070C0"/>
                </a:solidFill>
              </a:rPr>
              <a:t>             펭귄                                           허스키                                             </a:t>
            </a:r>
            <a:r>
              <a:rPr lang="ko-KR" altLang="en-US" sz="1200" dirty="0">
                <a:solidFill>
                  <a:srgbClr val="0070C0"/>
                </a:solidFill>
              </a:rPr>
              <a:t>북극곰</a:t>
            </a:r>
            <a:r>
              <a:rPr lang="en-US" altLang="ko-KR" sz="1200" dirty="0">
                <a:solidFill>
                  <a:srgbClr val="0070C0"/>
                </a:solidFill>
              </a:rPr>
              <a:t>	</a:t>
            </a:r>
            <a:r>
              <a:rPr lang="en-US" altLang="ko-KR" sz="1200" dirty="0" smtClean="0">
                <a:solidFill>
                  <a:srgbClr val="0070C0"/>
                </a:solidFill>
              </a:rPr>
              <a:t>                       </a:t>
            </a:r>
            <a:r>
              <a:rPr lang="ko-KR" altLang="en-US" sz="1200" dirty="0" smtClean="0">
                <a:solidFill>
                  <a:srgbClr val="0070C0"/>
                </a:solidFill>
              </a:rPr>
              <a:t>북극 여우</a:t>
            </a:r>
            <a:r>
              <a:rPr lang="en-US" altLang="ko-KR" sz="1200" dirty="0">
                <a:solidFill>
                  <a:srgbClr val="0070C0"/>
                </a:solidFill>
              </a:rPr>
              <a:t>	</a:t>
            </a:r>
            <a:r>
              <a:rPr lang="en-US" altLang="ko-KR" sz="1200" dirty="0" smtClean="0">
                <a:solidFill>
                  <a:srgbClr val="0070C0"/>
                </a:solidFill>
              </a:rPr>
              <a:t>                          </a:t>
            </a:r>
            <a:r>
              <a:rPr lang="ko-KR" altLang="en-US" sz="1200" dirty="0" smtClean="0">
                <a:solidFill>
                  <a:srgbClr val="0070C0"/>
                </a:solidFill>
              </a:rPr>
              <a:t>물개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algn="l"/>
            <a:r>
              <a:rPr lang="ko-KR" altLang="en-US" sz="1200" dirty="0">
                <a:solidFill>
                  <a:srgbClr val="0070C0"/>
                </a:solidFill>
              </a:rPr>
              <a:t>이동속도</a:t>
            </a:r>
            <a:r>
              <a:rPr lang="en-US" altLang="ko-KR" sz="1200" dirty="0">
                <a:solidFill>
                  <a:srgbClr val="0070C0"/>
                </a:solidFill>
              </a:rPr>
              <a:t>: </a:t>
            </a:r>
            <a:r>
              <a:rPr lang="ko-KR" altLang="en-US" sz="1200" dirty="0">
                <a:solidFill>
                  <a:srgbClr val="0070C0"/>
                </a:solidFill>
              </a:rPr>
              <a:t>★ ★ </a:t>
            </a:r>
            <a:r>
              <a:rPr lang="en-US" altLang="ko-KR" sz="1200" dirty="0" smtClean="0">
                <a:solidFill>
                  <a:srgbClr val="0070C0"/>
                </a:solidFill>
              </a:rPr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	</a:t>
            </a:r>
            <a:r>
              <a:rPr lang="en-US" altLang="ko-KR" sz="1200" dirty="0" smtClean="0">
                <a:solidFill>
                  <a:srgbClr val="0070C0"/>
                </a:solidFill>
              </a:rPr>
              <a:t>          </a:t>
            </a:r>
            <a:r>
              <a:rPr lang="ko-KR" altLang="en-US" sz="1200" dirty="0">
                <a:solidFill>
                  <a:srgbClr val="0070C0"/>
                </a:solidFill>
              </a:rPr>
              <a:t>이동속도</a:t>
            </a:r>
            <a:r>
              <a:rPr lang="en-US" altLang="ko-KR" sz="1200" dirty="0">
                <a:solidFill>
                  <a:srgbClr val="0070C0"/>
                </a:solidFill>
              </a:rPr>
              <a:t>:</a:t>
            </a:r>
            <a:r>
              <a:rPr lang="ko-KR" altLang="en-US" sz="1200" dirty="0">
                <a:solidFill>
                  <a:srgbClr val="0070C0"/>
                </a:solidFill>
              </a:rPr>
              <a:t> ★ ★ ★ ★ </a:t>
            </a:r>
            <a:r>
              <a:rPr lang="en-US" altLang="ko-KR" sz="1200" dirty="0">
                <a:solidFill>
                  <a:srgbClr val="0070C0"/>
                </a:solidFill>
              </a:rPr>
              <a:t>	</a:t>
            </a:r>
            <a:r>
              <a:rPr lang="en-US" altLang="ko-KR" sz="1200" dirty="0" smtClean="0">
                <a:solidFill>
                  <a:srgbClr val="0070C0"/>
                </a:solidFill>
              </a:rPr>
              <a:t>             </a:t>
            </a:r>
            <a:r>
              <a:rPr lang="ko-KR" altLang="en-US" sz="1200" dirty="0" smtClean="0">
                <a:solidFill>
                  <a:srgbClr val="0070C0"/>
                </a:solidFill>
              </a:rPr>
              <a:t>이동속도</a:t>
            </a:r>
            <a:r>
              <a:rPr lang="en-US" altLang="ko-KR" sz="1200" dirty="0">
                <a:solidFill>
                  <a:srgbClr val="0070C0"/>
                </a:solidFill>
              </a:rPr>
              <a:t>:</a:t>
            </a:r>
            <a:r>
              <a:rPr lang="ko-KR" altLang="en-US" sz="1200" dirty="0">
                <a:solidFill>
                  <a:srgbClr val="0070C0"/>
                </a:solidFill>
              </a:rPr>
              <a:t> ★ </a:t>
            </a: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	</a:t>
            </a:r>
            <a:r>
              <a:rPr lang="en-US" altLang="ko-KR" sz="1200" dirty="0" smtClean="0">
                <a:solidFill>
                  <a:srgbClr val="0070C0"/>
                </a:solidFill>
              </a:rPr>
              <a:t> </a:t>
            </a:r>
            <a:r>
              <a:rPr lang="ko-KR" altLang="en-US" sz="1200" dirty="0" smtClean="0">
                <a:solidFill>
                  <a:srgbClr val="0070C0"/>
                </a:solidFill>
              </a:rPr>
              <a:t>       </a:t>
            </a:r>
            <a:r>
              <a:rPr lang="en-US" altLang="ko-KR" sz="1200" dirty="0" smtClean="0">
                <a:solidFill>
                  <a:srgbClr val="0070C0"/>
                </a:solidFill>
              </a:rPr>
              <a:t> </a:t>
            </a:r>
            <a:r>
              <a:rPr lang="ko-KR" altLang="en-US" sz="1200" dirty="0">
                <a:solidFill>
                  <a:srgbClr val="0070C0"/>
                </a:solidFill>
              </a:rPr>
              <a:t>이동속도</a:t>
            </a:r>
            <a:r>
              <a:rPr lang="en-US" altLang="ko-KR" sz="1200" dirty="0">
                <a:solidFill>
                  <a:srgbClr val="0070C0"/>
                </a:solidFill>
              </a:rPr>
              <a:t>:</a:t>
            </a:r>
            <a:r>
              <a:rPr lang="ko-KR" altLang="en-US" sz="1200" dirty="0">
                <a:solidFill>
                  <a:srgbClr val="0070C0"/>
                </a:solidFill>
              </a:rPr>
              <a:t> ★ ★ ★ ★ ★</a:t>
            </a:r>
            <a:r>
              <a:rPr lang="ko-KR" altLang="en-US" sz="1200" dirty="0" smtClean="0">
                <a:solidFill>
                  <a:srgbClr val="0070C0"/>
                </a:solidFill>
              </a:rPr>
              <a:t>     </a:t>
            </a:r>
            <a:r>
              <a:rPr lang="en-US" altLang="ko-KR" sz="1200" dirty="0" smtClean="0">
                <a:solidFill>
                  <a:srgbClr val="0070C0"/>
                </a:solidFill>
              </a:rPr>
              <a:t> </a:t>
            </a:r>
            <a:r>
              <a:rPr lang="ko-KR" altLang="en-US" sz="1200" dirty="0">
                <a:solidFill>
                  <a:srgbClr val="0070C0"/>
                </a:solidFill>
              </a:rPr>
              <a:t>이동속도</a:t>
            </a:r>
            <a:r>
              <a:rPr lang="en-US" altLang="ko-KR" sz="1200" dirty="0">
                <a:solidFill>
                  <a:srgbClr val="0070C0"/>
                </a:solidFill>
              </a:rPr>
              <a:t>:</a:t>
            </a:r>
            <a:r>
              <a:rPr lang="ko-KR" altLang="en-US" sz="1200" dirty="0">
                <a:solidFill>
                  <a:srgbClr val="0070C0"/>
                </a:solidFill>
              </a:rPr>
              <a:t> ★ ★ ★ </a:t>
            </a: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pPr algn="l"/>
            <a:r>
              <a:rPr lang="ko-KR" altLang="en-US" sz="1200" dirty="0" err="1" smtClean="0">
                <a:solidFill>
                  <a:srgbClr val="0070C0"/>
                </a:solidFill>
              </a:rPr>
              <a:t>저향력</a:t>
            </a:r>
            <a:r>
              <a:rPr lang="en-US" altLang="ko-KR" sz="1200" dirty="0" smtClean="0">
                <a:solidFill>
                  <a:srgbClr val="0070C0"/>
                </a:solidFill>
              </a:rPr>
              <a:t>:</a:t>
            </a:r>
            <a:r>
              <a:rPr lang="ko-KR" altLang="en-US" sz="1200" dirty="0" smtClean="0">
                <a:solidFill>
                  <a:srgbClr val="0070C0"/>
                </a:solidFill>
              </a:rPr>
              <a:t> ★ </a:t>
            </a:r>
            <a:r>
              <a:rPr lang="ko-KR" altLang="en-US" sz="1200" dirty="0">
                <a:solidFill>
                  <a:srgbClr val="0070C0"/>
                </a:solidFill>
              </a:rPr>
              <a:t>★ ★ ★ </a:t>
            </a:r>
            <a:r>
              <a:rPr lang="en-US" altLang="ko-KR" sz="1200" dirty="0" smtClean="0">
                <a:solidFill>
                  <a:srgbClr val="0070C0"/>
                </a:solidFill>
              </a:rPr>
              <a:t>	          </a:t>
            </a:r>
            <a:r>
              <a:rPr lang="ko-KR" altLang="en-US" sz="1200" dirty="0" smtClean="0">
                <a:solidFill>
                  <a:srgbClr val="0070C0"/>
                </a:solidFill>
              </a:rPr>
              <a:t>저항력</a:t>
            </a:r>
            <a:r>
              <a:rPr lang="en-US" altLang="ko-KR" sz="1200" dirty="0" smtClean="0">
                <a:solidFill>
                  <a:srgbClr val="0070C0"/>
                </a:solidFill>
              </a:rPr>
              <a:t>:</a:t>
            </a:r>
            <a:r>
              <a:rPr lang="ko-KR" altLang="en-US" sz="1200" dirty="0" smtClean="0">
                <a:solidFill>
                  <a:srgbClr val="0070C0"/>
                </a:solidFill>
              </a:rPr>
              <a:t> ★ ★ </a:t>
            </a:r>
            <a:r>
              <a:rPr lang="en-US" altLang="ko-KR" sz="1200" dirty="0" smtClean="0">
                <a:solidFill>
                  <a:srgbClr val="0070C0"/>
                </a:solidFill>
              </a:rPr>
              <a:t>	             </a:t>
            </a:r>
            <a:r>
              <a:rPr lang="ko-KR" altLang="en-US" sz="1200" dirty="0" smtClean="0">
                <a:solidFill>
                  <a:srgbClr val="0070C0"/>
                </a:solidFill>
              </a:rPr>
              <a:t>저항력</a:t>
            </a:r>
            <a:r>
              <a:rPr lang="en-US" altLang="ko-KR" sz="1200" dirty="0" smtClean="0">
                <a:solidFill>
                  <a:srgbClr val="0070C0"/>
                </a:solidFill>
              </a:rPr>
              <a:t>:</a:t>
            </a:r>
            <a:r>
              <a:rPr lang="ko-KR" altLang="en-US" sz="1200" dirty="0" smtClean="0">
                <a:solidFill>
                  <a:srgbClr val="0070C0"/>
                </a:solidFill>
              </a:rPr>
              <a:t> ★ ★ ★ ★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 smtClean="0">
                <a:solidFill>
                  <a:srgbClr val="0070C0"/>
                </a:solidFill>
              </a:rPr>
              <a:t>★       저항력</a:t>
            </a:r>
            <a:r>
              <a:rPr lang="en-US" altLang="ko-KR" sz="1200" dirty="0" smtClean="0">
                <a:solidFill>
                  <a:srgbClr val="0070C0"/>
                </a:solidFill>
              </a:rPr>
              <a:t>:</a:t>
            </a:r>
            <a:r>
              <a:rPr lang="ko-KR" altLang="en-US" sz="1200" dirty="0" smtClean="0">
                <a:solidFill>
                  <a:srgbClr val="0070C0"/>
                </a:solidFill>
              </a:rPr>
              <a:t> ★</a:t>
            </a:r>
            <a:r>
              <a:rPr lang="en-US" altLang="ko-KR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</a:rPr>
              <a:t>          </a:t>
            </a:r>
            <a:r>
              <a:rPr lang="ko-KR" altLang="en-US" sz="1200" dirty="0" smtClean="0">
                <a:solidFill>
                  <a:srgbClr val="0070C0"/>
                </a:solidFill>
              </a:rPr>
              <a:t>                     저항력</a:t>
            </a:r>
            <a:r>
              <a:rPr lang="en-US" altLang="ko-KR" sz="1200" dirty="0" smtClean="0">
                <a:solidFill>
                  <a:srgbClr val="0070C0"/>
                </a:solidFill>
              </a:rPr>
              <a:t>:</a:t>
            </a:r>
            <a:r>
              <a:rPr lang="ko-KR" altLang="en-US" sz="1200" dirty="0" smtClean="0">
                <a:solidFill>
                  <a:srgbClr val="0070C0"/>
                </a:solidFill>
              </a:rPr>
              <a:t> ★ ★ </a:t>
            </a:r>
            <a:r>
              <a:rPr lang="ko-KR" altLang="en-US" sz="1200" dirty="0">
                <a:solidFill>
                  <a:srgbClr val="0070C0"/>
                </a:solidFill>
              </a:rPr>
              <a:t>★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pPr algn="l"/>
            <a:r>
              <a:rPr lang="ko-KR" altLang="en-US" sz="1200" dirty="0" smtClean="0">
                <a:solidFill>
                  <a:srgbClr val="0070C0"/>
                </a:solidFill>
              </a:rPr>
              <a:t>고유스킬</a:t>
            </a:r>
            <a:r>
              <a:rPr lang="en-US" altLang="ko-KR" sz="1200" dirty="0" smtClean="0">
                <a:solidFill>
                  <a:srgbClr val="0070C0"/>
                </a:solidFill>
              </a:rPr>
              <a:t>:		          </a:t>
            </a:r>
            <a:r>
              <a:rPr lang="ko-KR" altLang="en-US" sz="1200" dirty="0" smtClean="0">
                <a:solidFill>
                  <a:srgbClr val="0070C0"/>
                </a:solidFill>
              </a:rPr>
              <a:t>고유스킬</a:t>
            </a:r>
            <a:r>
              <a:rPr lang="en-US" altLang="ko-KR" sz="1200" dirty="0" smtClean="0">
                <a:solidFill>
                  <a:srgbClr val="0070C0"/>
                </a:solidFill>
              </a:rPr>
              <a:t>:	             </a:t>
            </a:r>
            <a:r>
              <a:rPr lang="ko-KR" altLang="en-US" sz="1200" dirty="0" smtClean="0">
                <a:solidFill>
                  <a:srgbClr val="0070C0"/>
                </a:solidFill>
              </a:rPr>
              <a:t>고유스킬</a:t>
            </a:r>
            <a:r>
              <a:rPr lang="en-US" altLang="ko-KR" sz="1200" dirty="0" smtClean="0">
                <a:solidFill>
                  <a:srgbClr val="0070C0"/>
                </a:solidFill>
              </a:rPr>
              <a:t>:	         </a:t>
            </a:r>
            <a:r>
              <a:rPr lang="ko-KR" altLang="en-US" sz="1200" dirty="0" smtClean="0">
                <a:solidFill>
                  <a:srgbClr val="0070C0"/>
                </a:solidFill>
              </a:rPr>
              <a:t>고유스킬</a:t>
            </a:r>
            <a:r>
              <a:rPr lang="en-US" altLang="ko-KR" sz="1200" dirty="0" smtClean="0">
                <a:solidFill>
                  <a:srgbClr val="0070C0"/>
                </a:solidFill>
              </a:rPr>
              <a:t>:	        </a:t>
            </a:r>
            <a:r>
              <a:rPr lang="ko-KR" altLang="en-US" sz="1200" dirty="0" smtClean="0">
                <a:solidFill>
                  <a:srgbClr val="0070C0"/>
                </a:solidFill>
              </a:rPr>
              <a:t>고유 스킬</a:t>
            </a:r>
            <a:r>
              <a:rPr lang="en-US" altLang="ko-KR" sz="1200" dirty="0" smtClean="0">
                <a:solidFill>
                  <a:srgbClr val="0070C0"/>
                </a:solidFill>
              </a:rPr>
              <a:t>:</a:t>
            </a:r>
          </a:p>
          <a:p>
            <a:pPr algn="l"/>
            <a:r>
              <a:rPr lang="ko-KR" altLang="en-US" sz="1200" dirty="0" smtClean="0">
                <a:solidFill>
                  <a:srgbClr val="0070C0"/>
                </a:solidFill>
              </a:rPr>
              <a:t>단시간 비행하여</a:t>
            </a:r>
            <a:r>
              <a:rPr lang="en-US" altLang="ko-KR" sz="1200" dirty="0" smtClean="0">
                <a:solidFill>
                  <a:srgbClr val="0070C0"/>
                </a:solidFill>
              </a:rPr>
              <a:t>	          </a:t>
            </a:r>
            <a:r>
              <a:rPr lang="ko-KR" altLang="en-US" sz="1200" dirty="0" smtClean="0">
                <a:solidFill>
                  <a:srgbClr val="0070C0"/>
                </a:solidFill>
              </a:rPr>
              <a:t>바라보는 방향으로</a:t>
            </a:r>
            <a:r>
              <a:rPr lang="en-US" altLang="ko-KR" sz="1200" dirty="0" smtClean="0">
                <a:solidFill>
                  <a:srgbClr val="0070C0"/>
                </a:solidFill>
              </a:rPr>
              <a:t>	             </a:t>
            </a:r>
            <a:r>
              <a:rPr lang="ko-KR" altLang="en-US" sz="1200" dirty="0" smtClean="0">
                <a:solidFill>
                  <a:srgbClr val="0070C0"/>
                </a:solidFill>
              </a:rPr>
              <a:t>바닥에 충격을 주어           일정 시간 투명해져서</a:t>
            </a:r>
            <a:r>
              <a:rPr lang="en-US" altLang="ko-KR" sz="1200" dirty="0" smtClean="0">
                <a:solidFill>
                  <a:srgbClr val="0070C0"/>
                </a:solidFill>
              </a:rPr>
              <a:t>	        </a:t>
            </a:r>
            <a:r>
              <a:rPr lang="ko-KR" altLang="en-US" sz="1200" dirty="0" smtClean="0">
                <a:solidFill>
                  <a:srgbClr val="0070C0"/>
                </a:solidFill>
              </a:rPr>
              <a:t>잠시 동안 밀려 나지 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pPr algn="l"/>
            <a:r>
              <a:rPr lang="ko-KR" altLang="en-US" sz="1200" dirty="0" smtClean="0">
                <a:solidFill>
                  <a:srgbClr val="0070C0"/>
                </a:solidFill>
              </a:rPr>
              <a:t>깨진 블록 위를 날아다닐 수          돌진하여 부딪힌 상대를          자신 주변에 블록들을       다른 플레이어들이 </a:t>
            </a:r>
            <a:r>
              <a:rPr lang="en-US" altLang="ko-KR" sz="1200" dirty="0" smtClean="0">
                <a:solidFill>
                  <a:srgbClr val="0070C0"/>
                </a:solidFill>
              </a:rPr>
              <a:t>	        </a:t>
            </a:r>
            <a:r>
              <a:rPr lang="ko-KR" altLang="en-US" sz="1200" dirty="0" smtClean="0">
                <a:solidFill>
                  <a:srgbClr val="0070C0"/>
                </a:solidFill>
              </a:rPr>
              <a:t>않는 상태가 된다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pPr algn="l"/>
            <a:r>
              <a:rPr lang="ko-KR" altLang="en-US" sz="1200" dirty="0" smtClean="0">
                <a:solidFill>
                  <a:srgbClr val="0070C0"/>
                </a:solidFill>
              </a:rPr>
              <a:t>있다</a:t>
            </a:r>
            <a:r>
              <a:rPr lang="en-US" altLang="ko-KR" sz="1200" dirty="0" smtClean="0">
                <a:solidFill>
                  <a:srgbClr val="0070C0"/>
                </a:solidFill>
              </a:rPr>
              <a:t>.		          </a:t>
            </a:r>
            <a:r>
              <a:rPr lang="ko-KR" altLang="en-US" sz="1200" dirty="0" smtClean="0">
                <a:solidFill>
                  <a:srgbClr val="0070C0"/>
                </a:solidFill>
              </a:rPr>
              <a:t>멀리 밀어낸다</a:t>
            </a:r>
            <a:r>
              <a:rPr lang="en-US" altLang="ko-KR" sz="1200" dirty="0" smtClean="0">
                <a:solidFill>
                  <a:srgbClr val="0070C0"/>
                </a:solidFill>
              </a:rPr>
              <a:t>.	             </a:t>
            </a:r>
            <a:r>
              <a:rPr lang="ko-KR" altLang="en-US" sz="1200" dirty="0" smtClean="0">
                <a:solidFill>
                  <a:srgbClr val="0070C0"/>
                </a:solidFill>
              </a:rPr>
              <a:t>한 번 씩 파괴한다</a:t>
            </a:r>
            <a:r>
              <a:rPr lang="en-US" altLang="ko-KR" sz="1200" dirty="0" smtClean="0">
                <a:solidFill>
                  <a:srgbClr val="0070C0"/>
                </a:solidFill>
              </a:rPr>
              <a:t>.	         </a:t>
            </a:r>
            <a:r>
              <a:rPr lang="ko-KR" altLang="en-US" sz="1200" dirty="0" smtClean="0">
                <a:solidFill>
                  <a:srgbClr val="0070C0"/>
                </a:solidFill>
              </a:rPr>
              <a:t>자신을 볼 수 없게 한다</a:t>
            </a:r>
            <a:r>
              <a:rPr lang="en-US" altLang="ko-KR" sz="1200" dirty="0" smtClean="0">
                <a:solidFill>
                  <a:srgbClr val="0070C0"/>
                </a:solidFill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992" y="1603515"/>
            <a:ext cx="1655922" cy="1301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8" y="1601788"/>
            <a:ext cx="1403647" cy="130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77" y="1601788"/>
            <a:ext cx="1615396" cy="129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703" y="1601788"/>
            <a:ext cx="1302343" cy="126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603516"/>
            <a:ext cx="1562399" cy="1301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7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707654"/>
            <a:ext cx="8229600" cy="857250"/>
          </a:xfrm>
        </p:spPr>
        <p:txBody>
          <a:bodyPr/>
          <a:lstStyle/>
          <a:p>
            <a:r>
              <a:rPr lang="ko-KR" altLang="en-US" dirty="0"/>
              <a:t>기술적 요소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974303A-DA85-43CF-8225-D65F50885D13}"/>
              </a:ext>
            </a:extLst>
          </p:cNvPr>
          <p:cNvSpPr/>
          <p:nvPr/>
        </p:nvSpPr>
        <p:spPr>
          <a:xfrm>
            <a:off x="2339752" y="1491630"/>
            <a:ext cx="4620127" cy="1648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974303A-DA85-43CF-8225-D65F50885D13}"/>
              </a:ext>
            </a:extLst>
          </p:cNvPr>
          <p:cNvSpPr/>
          <p:nvPr/>
        </p:nvSpPr>
        <p:spPr>
          <a:xfrm>
            <a:off x="2336180" y="2643758"/>
            <a:ext cx="4620127" cy="1648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4" descr="동물의 왕국 무료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824795"/>
            <a:ext cx="421270" cy="4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시베리안 허스키 무료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416" y="3003796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북극곰 무료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776" y="843558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북극 여우 무료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003798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물개 무료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521" y="851020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43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동물의 왕국 무료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17" y="123478"/>
            <a:ext cx="421270" cy="4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시베리안 허스키 무료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224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북극곰 무료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303" y="12780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북극 여우 무료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물개 무료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-377148" y="117175"/>
            <a:ext cx="3937062" cy="450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rgbClr val="0070C0"/>
                </a:solidFill>
              </a:rPr>
              <a:t>기술적 요소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xmlns="" id="{E6E57306-4F57-472E-92DF-B6150B9DA59C}"/>
              </a:ext>
            </a:extLst>
          </p:cNvPr>
          <p:cNvSpPr txBox="1">
            <a:spLocks/>
          </p:cNvSpPr>
          <p:nvPr/>
        </p:nvSpPr>
        <p:spPr>
          <a:xfrm>
            <a:off x="0" y="1640704"/>
            <a:ext cx="4158284" cy="35027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600" dirty="0" err="1">
                <a:solidFill>
                  <a:srgbClr val="0070C0"/>
                </a:solidFill>
              </a:rPr>
              <a:t>스키닝</a:t>
            </a:r>
            <a:r>
              <a:rPr lang="ko-KR" altLang="en-US" sz="2600" dirty="0">
                <a:solidFill>
                  <a:srgbClr val="0070C0"/>
                </a:solidFill>
              </a:rPr>
              <a:t> 애니메이션</a:t>
            </a:r>
            <a:endParaRPr lang="en-US" altLang="ko-KR" sz="2600" dirty="0">
              <a:solidFill>
                <a:srgbClr val="0070C0"/>
              </a:solidFill>
            </a:endParaRPr>
          </a:p>
          <a:p>
            <a:pPr algn="l"/>
            <a:r>
              <a:rPr lang="en-US" altLang="ko-KR" sz="1300" dirty="0">
                <a:solidFill>
                  <a:srgbClr val="0070C0"/>
                </a:solidFill>
              </a:rPr>
              <a:t>- </a:t>
            </a:r>
            <a:r>
              <a:rPr lang="en-US" altLang="ko-KR" sz="1300" dirty="0" smtClean="0">
                <a:solidFill>
                  <a:srgbClr val="0070C0"/>
                </a:solidFill>
              </a:rPr>
              <a:t>unity 3D</a:t>
            </a:r>
            <a:r>
              <a:rPr lang="ko-KR" altLang="en-US" sz="1300" dirty="0" smtClean="0">
                <a:solidFill>
                  <a:srgbClr val="0070C0"/>
                </a:solidFill>
              </a:rPr>
              <a:t>를 이용한 </a:t>
            </a:r>
            <a:r>
              <a:rPr lang="ko-KR" altLang="en-US" sz="1300" dirty="0" err="1" smtClean="0">
                <a:solidFill>
                  <a:srgbClr val="0070C0"/>
                </a:solidFill>
              </a:rPr>
              <a:t>스키닝</a:t>
            </a:r>
            <a:r>
              <a:rPr lang="ko-KR" altLang="en-US" sz="1300" dirty="0" smtClean="0">
                <a:solidFill>
                  <a:srgbClr val="0070C0"/>
                </a:solidFill>
              </a:rPr>
              <a:t> 애니메이션을 이용하여 </a:t>
            </a:r>
            <a:r>
              <a:rPr lang="en-US" altLang="ko-KR" sz="1300" dirty="0" smtClean="0">
                <a:solidFill>
                  <a:srgbClr val="0070C0"/>
                </a:solidFill>
              </a:rPr>
              <a:t>5</a:t>
            </a:r>
            <a:r>
              <a:rPr lang="ko-KR" altLang="en-US" sz="1300" dirty="0" smtClean="0">
                <a:solidFill>
                  <a:srgbClr val="0070C0"/>
                </a:solidFill>
              </a:rPr>
              <a:t>종류의 캐릭터를 구현하고</a:t>
            </a:r>
            <a:r>
              <a:rPr lang="en-US" altLang="ko-KR" sz="1300" dirty="0" smtClean="0">
                <a:solidFill>
                  <a:srgbClr val="0070C0"/>
                </a:solidFill>
              </a:rPr>
              <a:t>,</a:t>
            </a:r>
            <a:r>
              <a:rPr lang="ko-KR" altLang="en-US" sz="1300" dirty="0" smtClean="0">
                <a:solidFill>
                  <a:srgbClr val="0070C0"/>
                </a:solidFill>
              </a:rPr>
              <a:t> 애니메이션 </a:t>
            </a:r>
            <a:r>
              <a:rPr lang="ko-KR" altLang="en-US" sz="1300" dirty="0" err="1">
                <a:solidFill>
                  <a:srgbClr val="0070C0"/>
                </a:solidFill>
              </a:rPr>
              <a:t>블렌딩을</a:t>
            </a:r>
            <a:r>
              <a:rPr lang="ko-KR" altLang="en-US" sz="1300" dirty="0">
                <a:solidFill>
                  <a:srgbClr val="0070C0"/>
                </a:solidFill>
              </a:rPr>
              <a:t> 이용하여 자연스러운 애니메이션 구현</a:t>
            </a:r>
            <a:endParaRPr lang="en-US" altLang="ko-KR" sz="1300" dirty="0">
              <a:solidFill>
                <a:srgbClr val="0070C0"/>
              </a:solidFill>
            </a:endParaRPr>
          </a:p>
          <a:p>
            <a:pPr algn="l"/>
            <a:endParaRPr lang="en-US" altLang="ko-KR" sz="2000" dirty="0">
              <a:solidFill>
                <a:srgbClr val="0070C0"/>
              </a:solidFill>
            </a:endParaRPr>
          </a:p>
          <a:p>
            <a:pPr algn="l"/>
            <a:r>
              <a:rPr lang="ko-KR" altLang="en-US" sz="2600" dirty="0">
                <a:solidFill>
                  <a:srgbClr val="0070C0"/>
                </a:solidFill>
              </a:rPr>
              <a:t>눈 내리는 효과</a:t>
            </a:r>
            <a:endParaRPr lang="en-US" altLang="ko-KR" sz="2600" dirty="0">
              <a:solidFill>
                <a:srgbClr val="0070C0"/>
              </a:solidFill>
            </a:endParaRPr>
          </a:p>
          <a:p>
            <a:pPr algn="l"/>
            <a:r>
              <a:rPr lang="en-US" altLang="ko-KR" sz="1300" dirty="0">
                <a:solidFill>
                  <a:srgbClr val="0070C0"/>
                </a:solidFill>
              </a:rPr>
              <a:t>- Directx12</a:t>
            </a:r>
            <a:r>
              <a:rPr lang="ko-KR" altLang="en-US" sz="1300" dirty="0">
                <a:solidFill>
                  <a:srgbClr val="0070C0"/>
                </a:solidFill>
              </a:rPr>
              <a:t>를 이용한 </a:t>
            </a:r>
            <a:r>
              <a:rPr lang="ko-KR" altLang="en-US" sz="1300" dirty="0" err="1" smtClean="0">
                <a:solidFill>
                  <a:srgbClr val="0070C0"/>
                </a:solidFill>
              </a:rPr>
              <a:t>파티클</a:t>
            </a:r>
            <a:r>
              <a:rPr lang="ko-KR" altLang="en-US" sz="1300" dirty="0" smtClean="0">
                <a:solidFill>
                  <a:srgbClr val="0070C0"/>
                </a:solidFill>
              </a:rPr>
              <a:t> 효과로 </a:t>
            </a:r>
            <a:r>
              <a:rPr lang="ko-KR" altLang="en-US" sz="1300" dirty="0">
                <a:solidFill>
                  <a:srgbClr val="0070C0"/>
                </a:solidFill>
              </a:rPr>
              <a:t>화면에 눈이 내리는 효과 구현</a:t>
            </a:r>
            <a:endParaRPr lang="en-US" altLang="ko-KR" sz="1300" dirty="0">
              <a:solidFill>
                <a:srgbClr val="0070C0"/>
              </a:solidFill>
            </a:endParaRPr>
          </a:p>
          <a:p>
            <a:pPr algn="l"/>
            <a:endParaRPr lang="en-US" altLang="ko-KR" sz="2000" dirty="0">
              <a:solidFill>
                <a:srgbClr val="0070C0"/>
              </a:solidFill>
            </a:endParaRPr>
          </a:p>
          <a:p>
            <a:pPr algn="l"/>
            <a:r>
              <a:rPr lang="ko-KR" altLang="en-US" sz="2600" dirty="0">
                <a:solidFill>
                  <a:srgbClr val="0070C0"/>
                </a:solidFill>
              </a:rPr>
              <a:t>다양한 </a:t>
            </a:r>
            <a:r>
              <a:rPr lang="ko-KR" altLang="en-US" sz="2600" dirty="0" err="1">
                <a:solidFill>
                  <a:srgbClr val="0070C0"/>
                </a:solidFill>
              </a:rPr>
              <a:t>이펙트</a:t>
            </a:r>
            <a:endParaRPr lang="en-US" altLang="ko-KR" sz="2600" dirty="0">
              <a:solidFill>
                <a:srgbClr val="0070C0"/>
              </a:solidFill>
            </a:endParaRPr>
          </a:p>
          <a:p>
            <a:pPr algn="l"/>
            <a:r>
              <a:rPr lang="en-US" altLang="ko-KR" sz="1300" dirty="0">
                <a:solidFill>
                  <a:srgbClr val="0070C0"/>
                </a:solidFill>
              </a:rPr>
              <a:t>- </a:t>
            </a:r>
            <a:r>
              <a:rPr lang="ko-KR" altLang="en-US" sz="1300" dirty="0" smtClean="0">
                <a:solidFill>
                  <a:srgbClr val="0070C0"/>
                </a:solidFill>
              </a:rPr>
              <a:t>충돌체크를 이용하여 블록이 파괴되는 상황을 체크하고</a:t>
            </a:r>
            <a:r>
              <a:rPr lang="en-US" altLang="ko-KR" sz="1300" dirty="0" smtClean="0">
                <a:solidFill>
                  <a:srgbClr val="0070C0"/>
                </a:solidFill>
              </a:rPr>
              <a:t>, </a:t>
            </a:r>
            <a:r>
              <a:rPr lang="ko-KR" altLang="en-US" sz="1300" dirty="0" smtClean="0">
                <a:solidFill>
                  <a:srgbClr val="0070C0"/>
                </a:solidFill>
              </a:rPr>
              <a:t>그 때마다 블록에 입히는 </a:t>
            </a:r>
            <a:r>
              <a:rPr lang="ko-KR" altLang="en-US" sz="1300" dirty="0" err="1" smtClean="0">
                <a:solidFill>
                  <a:srgbClr val="0070C0"/>
                </a:solidFill>
              </a:rPr>
              <a:t>텍스쳐를</a:t>
            </a:r>
            <a:r>
              <a:rPr lang="ko-KR" altLang="en-US" sz="1300" dirty="0" smtClean="0">
                <a:solidFill>
                  <a:srgbClr val="0070C0"/>
                </a:solidFill>
              </a:rPr>
              <a:t> 변경하여 </a:t>
            </a:r>
            <a:r>
              <a:rPr lang="ko-KR" altLang="en-US" sz="1300" dirty="0">
                <a:solidFill>
                  <a:srgbClr val="0070C0"/>
                </a:solidFill>
              </a:rPr>
              <a:t>점점 </a:t>
            </a:r>
            <a:r>
              <a:rPr lang="ko-KR" altLang="en-US" sz="1300" dirty="0" smtClean="0">
                <a:solidFill>
                  <a:srgbClr val="0070C0"/>
                </a:solidFill>
              </a:rPr>
              <a:t>깨지는 효과 구현</a:t>
            </a:r>
            <a:r>
              <a:rPr lang="en-US" altLang="ko-KR" sz="1300" dirty="0" smtClean="0">
                <a:solidFill>
                  <a:srgbClr val="0070C0"/>
                </a:solidFill>
              </a:rPr>
              <a:t>, </a:t>
            </a:r>
            <a:r>
              <a:rPr lang="ko-KR" altLang="en-US" sz="1300" dirty="0">
                <a:solidFill>
                  <a:srgbClr val="0070C0"/>
                </a:solidFill>
              </a:rPr>
              <a:t>플레이어가 물에 빠졌을 </a:t>
            </a:r>
            <a:r>
              <a:rPr lang="ko-KR" altLang="en-US" sz="1300" dirty="0" smtClean="0">
                <a:solidFill>
                  <a:srgbClr val="0070C0"/>
                </a:solidFill>
              </a:rPr>
              <a:t>때</a:t>
            </a:r>
            <a:r>
              <a:rPr lang="en-US" altLang="ko-KR" sz="1300" dirty="0" smtClean="0">
                <a:solidFill>
                  <a:srgbClr val="0070C0"/>
                </a:solidFill>
              </a:rPr>
              <a:t>, Render To Texture</a:t>
            </a:r>
            <a:r>
              <a:rPr lang="ko-KR" altLang="en-US" sz="1300" dirty="0" smtClean="0">
                <a:solidFill>
                  <a:srgbClr val="0070C0"/>
                </a:solidFill>
              </a:rPr>
              <a:t>를 이용하여 </a:t>
            </a:r>
            <a:r>
              <a:rPr lang="ko-KR" altLang="en-US" sz="1300" dirty="0">
                <a:solidFill>
                  <a:srgbClr val="0070C0"/>
                </a:solidFill>
              </a:rPr>
              <a:t>화면에 물방울이 맺히는 등의 </a:t>
            </a:r>
            <a:r>
              <a:rPr lang="ko-KR" altLang="en-US" sz="1300" dirty="0" err="1">
                <a:solidFill>
                  <a:srgbClr val="0070C0"/>
                </a:solidFill>
              </a:rPr>
              <a:t>이펙트</a:t>
            </a:r>
            <a:r>
              <a:rPr lang="ko-KR" altLang="en-US" sz="1300" dirty="0">
                <a:solidFill>
                  <a:srgbClr val="0070C0"/>
                </a:solidFill>
              </a:rPr>
              <a:t> 구현</a:t>
            </a:r>
            <a:endParaRPr lang="en-US" altLang="ko-KR" sz="1300" dirty="0">
              <a:solidFill>
                <a:srgbClr val="0070C0"/>
              </a:solidFill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xmlns="" id="{E6E57306-4F57-472E-92DF-B6150B9DA59C}"/>
              </a:ext>
            </a:extLst>
          </p:cNvPr>
          <p:cNvSpPr txBox="1">
            <a:spLocks/>
          </p:cNvSpPr>
          <p:nvPr/>
        </p:nvSpPr>
        <p:spPr>
          <a:xfrm>
            <a:off x="4583770" y="1632812"/>
            <a:ext cx="4158284" cy="3502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400" dirty="0" err="1">
                <a:solidFill>
                  <a:srgbClr val="0070C0"/>
                </a:solidFill>
              </a:rPr>
              <a:t>블러링</a:t>
            </a:r>
            <a:endParaRPr lang="en-US" altLang="ko-KR" sz="2400" dirty="0">
              <a:solidFill>
                <a:srgbClr val="0070C0"/>
              </a:solidFill>
            </a:endParaRPr>
          </a:p>
          <a:p>
            <a:pPr algn="l"/>
            <a:r>
              <a:rPr lang="en-US" altLang="ko-KR" sz="1200" dirty="0">
                <a:solidFill>
                  <a:srgbClr val="0070C0"/>
                </a:solidFill>
              </a:rPr>
              <a:t>- </a:t>
            </a:r>
            <a:r>
              <a:rPr lang="en-US" altLang="ko-KR" sz="1200" dirty="0" smtClean="0">
                <a:solidFill>
                  <a:srgbClr val="0070C0"/>
                </a:solidFill>
              </a:rPr>
              <a:t>Directx12</a:t>
            </a:r>
            <a:r>
              <a:rPr lang="ko-KR" altLang="en-US" sz="1200" dirty="0" smtClean="0">
                <a:solidFill>
                  <a:srgbClr val="0070C0"/>
                </a:solidFill>
              </a:rPr>
              <a:t>를 이용한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블러링</a:t>
            </a: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r>
              <a:rPr lang="ko-KR" altLang="en-US" sz="1200" dirty="0">
                <a:solidFill>
                  <a:srgbClr val="0070C0"/>
                </a:solidFill>
              </a:rPr>
              <a:t>효과를 이용하여 </a:t>
            </a:r>
            <a:r>
              <a:rPr lang="ko-KR" altLang="en-US" sz="1200" dirty="0" smtClean="0">
                <a:solidFill>
                  <a:srgbClr val="0070C0"/>
                </a:solidFill>
              </a:rPr>
              <a:t>화면이 </a:t>
            </a:r>
            <a:r>
              <a:rPr lang="ko-KR" altLang="en-US" sz="1200" dirty="0">
                <a:solidFill>
                  <a:srgbClr val="0070C0"/>
                </a:solidFill>
              </a:rPr>
              <a:t>뿌옇게 되는 효과 구현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algn="l"/>
            <a:endParaRPr lang="en-US" altLang="ko-KR" sz="2000" dirty="0">
              <a:solidFill>
                <a:srgbClr val="0070C0"/>
              </a:solidFill>
            </a:endParaRPr>
          </a:p>
          <a:p>
            <a:pPr algn="l"/>
            <a:r>
              <a:rPr lang="ko-KR" altLang="en-US" sz="2600" dirty="0">
                <a:solidFill>
                  <a:srgbClr val="0070C0"/>
                </a:solidFill>
              </a:rPr>
              <a:t>멀티 플레이</a:t>
            </a:r>
            <a:endParaRPr lang="en-US" altLang="ko-KR" sz="2600" dirty="0">
              <a:solidFill>
                <a:srgbClr val="0070C0"/>
              </a:solidFill>
            </a:endParaRPr>
          </a:p>
          <a:p>
            <a:pPr algn="l"/>
            <a:r>
              <a:rPr lang="en-US" altLang="ko-KR" sz="1200" dirty="0">
                <a:solidFill>
                  <a:srgbClr val="0070C0"/>
                </a:solidFill>
              </a:rPr>
              <a:t>- </a:t>
            </a:r>
            <a:r>
              <a:rPr lang="en-US" altLang="ko-KR" sz="1200" dirty="0" err="1">
                <a:solidFill>
                  <a:srgbClr val="0070C0"/>
                </a:solidFill>
              </a:rPr>
              <a:t>WSAEventSelect</a:t>
            </a:r>
            <a:r>
              <a:rPr lang="en-US" altLang="ko-KR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>
                <a:solidFill>
                  <a:srgbClr val="0070C0"/>
                </a:solidFill>
              </a:rPr>
              <a:t>모델을 이용한 서버로 최대 </a:t>
            </a:r>
            <a:r>
              <a:rPr lang="en-US" altLang="ko-KR" sz="1200" dirty="0">
                <a:solidFill>
                  <a:srgbClr val="0070C0"/>
                </a:solidFill>
              </a:rPr>
              <a:t>5</a:t>
            </a:r>
            <a:r>
              <a:rPr lang="ko-KR" altLang="en-US" sz="1200" dirty="0">
                <a:solidFill>
                  <a:srgbClr val="0070C0"/>
                </a:solidFill>
              </a:rPr>
              <a:t>인의 플레이어가 동시에 참여 가능한 멀티플레이 구현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6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동물의 왕국 무료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17" y="123478"/>
            <a:ext cx="421270" cy="4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시베리안 허스키 무료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224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북극곰 무료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303" y="12780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북극 여우 무료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물개 무료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-377148" y="319446"/>
            <a:ext cx="3937062" cy="450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rgbClr val="0070C0"/>
                </a:solidFill>
              </a:rPr>
              <a:t>타 게임과의 </a:t>
            </a:r>
            <a:endParaRPr lang="en-US" altLang="ko-KR" sz="2400" dirty="0">
              <a:solidFill>
                <a:srgbClr val="0070C0"/>
              </a:solidFill>
            </a:endParaRPr>
          </a:p>
          <a:p>
            <a:r>
              <a:rPr lang="ko-KR" altLang="en-US" sz="2400" dirty="0">
                <a:solidFill>
                  <a:srgbClr val="0070C0"/>
                </a:solidFill>
              </a:rPr>
              <a:t>차별성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6" y="1888434"/>
            <a:ext cx="3189217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8676" y="3653046"/>
            <a:ext cx="4262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“</a:t>
            </a:r>
            <a:r>
              <a:rPr lang="ko-KR" altLang="en-US" sz="1200" dirty="0" smtClean="0"/>
              <a:t>폴 </a:t>
            </a:r>
            <a:r>
              <a:rPr lang="ko-KR" altLang="en-US" sz="1200" dirty="0" err="1" smtClean="0"/>
              <a:t>가이즈</a:t>
            </a:r>
            <a:r>
              <a:rPr lang="en-US" altLang="ko-KR" sz="1200" dirty="0" smtClean="0"/>
              <a:t>” </a:t>
            </a:r>
            <a:r>
              <a:rPr lang="ko-KR" altLang="en-US" sz="1200" dirty="0" smtClean="0"/>
              <a:t>게임 의 </a:t>
            </a:r>
            <a:r>
              <a:rPr lang="en-US" altLang="ko-KR" sz="1200" dirty="0" smtClean="0"/>
              <a:t>“</a:t>
            </a:r>
            <a:r>
              <a:rPr lang="ko-KR" altLang="en-US" sz="1200" dirty="0" smtClean="0"/>
              <a:t>바닥 </a:t>
            </a:r>
            <a:r>
              <a:rPr lang="ko-KR" altLang="en-US" sz="1200" dirty="0" err="1" smtClean="0"/>
              <a:t>떨어져유</a:t>
            </a:r>
            <a:r>
              <a:rPr lang="en-US" altLang="ko-KR" sz="1200" dirty="0" smtClean="0"/>
              <a:t>” </a:t>
            </a:r>
            <a:r>
              <a:rPr lang="ko-KR" altLang="en-US" sz="1200" dirty="0" err="1" smtClean="0"/>
              <a:t>맵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3559914" y="3069299"/>
            <a:ext cx="39553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차별성</a:t>
            </a:r>
            <a:r>
              <a:rPr lang="en-US" altLang="ko-KR" sz="1600" dirty="0" smtClean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다른 플레이어를 공격할 수 있다</a:t>
            </a:r>
            <a:r>
              <a:rPr lang="en-US" altLang="ko-KR" sz="160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캐릭터 별로 </a:t>
            </a:r>
            <a:r>
              <a:rPr lang="ko-KR" altLang="en-US" sz="1600" dirty="0" err="1" smtClean="0"/>
              <a:t>고유스킬을</a:t>
            </a:r>
            <a:r>
              <a:rPr lang="ko-KR" altLang="en-US" sz="1600" dirty="0" smtClean="0"/>
              <a:t> 가진다</a:t>
            </a:r>
            <a:r>
              <a:rPr lang="en-US" altLang="ko-KR" sz="16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발판이 한 번 밟으면 사라지는 게 아닌 여러 번 충격을 주어 깨트린다</a:t>
            </a:r>
            <a:r>
              <a:rPr lang="en-US" altLang="ko-KR" sz="16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밟아도 깨지지 않는 발판이 있다</a:t>
            </a:r>
            <a:r>
              <a:rPr lang="en-US" altLang="ko-KR" sz="16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죽어도 다시 부활한다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559914" y="1635645"/>
            <a:ext cx="39553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유사성</a:t>
            </a:r>
            <a:r>
              <a:rPr lang="en-US" altLang="ko-KR" sz="1600" dirty="0" smtClean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다른 플레이어보다 더 오래 발판 위에서 살아남아야 한다</a:t>
            </a:r>
            <a:r>
              <a:rPr lang="en-US" altLang="ko-KR" sz="16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발판을 밟으면 사라진다</a:t>
            </a:r>
            <a:r>
              <a:rPr lang="en-US" altLang="ko-KR" sz="16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여러 플레이어와 같이 플레이 할 수 있다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831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동물의 왕국 무료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17" y="123478"/>
            <a:ext cx="421270" cy="4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시베리안 허스키 무료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224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북극곰 무료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303" y="12780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북극 여우 무료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물개 무료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-377148" y="319446"/>
            <a:ext cx="3937062" cy="450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rgbClr val="0070C0"/>
                </a:solidFill>
              </a:rPr>
              <a:t>타 게임과의 </a:t>
            </a:r>
            <a:endParaRPr lang="en-US" altLang="ko-KR" sz="2400" dirty="0">
              <a:solidFill>
                <a:srgbClr val="0070C0"/>
              </a:solidFill>
            </a:endParaRPr>
          </a:p>
          <a:p>
            <a:r>
              <a:rPr lang="ko-KR" altLang="en-US" sz="2400" dirty="0">
                <a:solidFill>
                  <a:srgbClr val="0070C0"/>
                </a:solidFill>
              </a:rPr>
              <a:t>차별성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19" y="3616917"/>
            <a:ext cx="4262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“</a:t>
            </a:r>
            <a:r>
              <a:rPr lang="ko-KR" altLang="en-US" sz="1200" dirty="0" err="1" smtClean="0"/>
              <a:t>바우트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봇츠</a:t>
            </a:r>
            <a:r>
              <a:rPr lang="en-US" altLang="ko-KR" sz="1200" dirty="0" smtClean="0"/>
              <a:t>” </a:t>
            </a:r>
            <a:r>
              <a:rPr lang="ko-KR" altLang="en-US" sz="1200" dirty="0" smtClean="0"/>
              <a:t>게임 의 </a:t>
            </a:r>
            <a:r>
              <a:rPr lang="en-US" altLang="ko-KR" sz="1200" dirty="0" smtClean="0"/>
              <a:t>“</a:t>
            </a:r>
            <a:r>
              <a:rPr lang="ko-KR" altLang="en-US" sz="1200" dirty="0" err="1" smtClean="0"/>
              <a:t>글래스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캐슬</a:t>
            </a:r>
            <a:r>
              <a:rPr lang="en-US" altLang="ko-KR" sz="1200" dirty="0" smtClean="0"/>
              <a:t>” </a:t>
            </a:r>
            <a:r>
              <a:rPr lang="ko-KR" altLang="en-US" sz="1200" dirty="0" err="1" smtClean="0"/>
              <a:t>맵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3559914" y="3579862"/>
            <a:ext cx="39553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차별성</a:t>
            </a:r>
            <a:r>
              <a:rPr lang="en-US" altLang="ko-KR" sz="1600" dirty="0" smtClean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캐릭터 별로 </a:t>
            </a:r>
            <a:r>
              <a:rPr lang="ko-KR" altLang="en-US" sz="1600" dirty="0" err="1" smtClean="0"/>
              <a:t>고유스킬을</a:t>
            </a:r>
            <a:r>
              <a:rPr lang="ko-KR" altLang="en-US" sz="1600" dirty="0" smtClean="0"/>
              <a:t> 가진다</a:t>
            </a:r>
            <a:r>
              <a:rPr lang="en-US" altLang="ko-KR" sz="16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그림자가 구현되어 있다</a:t>
            </a:r>
            <a:r>
              <a:rPr lang="en-US" altLang="ko-KR" sz="16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매 판마다 캐릭터를 교체할 수 있다</a:t>
            </a:r>
            <a:r>
              <a:rPr lang="en-US" altLang="ko-KR" sz="16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죽어도 다시 부활한다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40002D9-A84E-42D4-9EF6-DD927A1A7A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0096"/>
            <a:ext cx="2776672" cy="17123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59914" y="1491630"/>
            <a:ext cx="39553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유사성</a:t>
            </a:r>
            <a:r>
              <a:rPr lang="en-US" altLang="ko-KR" sz="1600" dirty="0" smtClean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다른 플레이어보다 더 오래 발판 위에서 살아남아야 한다</a:t>
            </a:r>
            <a:r>
              <a:rPr lang="en-US" altLang="ko-KR" sz="16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다른 플레이어를 공격할 수 있다</a:t>
            </a:r>
            <a:r>
              <a:rPr lang="en-US" altLang="ko-KR" sz="16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여러 번 발판을 밟아 깨트린다</a:t>
            </a:r>
            <a:r>
              <a:rPr lang="en-US" altLang="ko-KR" sz="16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깨지지 않는 발판이 있다</a:t>
            </a:r>
            <a:r>
              <a:rPr lang="en-US" altLang="ko-KR" sz="16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여러 플레이어와 같이 플레이 할 수 있다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286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동물의 왕국 무료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17" y="123478"/>
            <a:ext cx="421270" cy="4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시베리안 허스키 무료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224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북극곰 무료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303" y="12780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북극 여우 무료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물개 무료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-377148" y="182521"/>
            <a:ext cx="3937062" cy="450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rgbClr val="0070C0"/>
                </a:solidFill>
              </a:rPr>
              <a:t>중점 연구사항</a:t>
            </a:r>
            <a:endParaRPr lang="en-US" altLang="ko-KR" sz="2000" dirty="0">
              <a:solidFill>
                <a:srgbClr val="0070C0"/>
              </a:solidFill>
            </a:endParaRPr>
          </a:p>
          <a:p>
            <a:r>
              <a:rPr lang="ko-KR" altLang="en-US" sz="2000" dirty="0">
                <a:solidFill>
                  <a:srgbClr val="0070C0"/>
                </a:solidFill>
              </a:rPr>
              <a:t>역할 분담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xmlns="" id="{E6E57306-4F57-472E-92DF-B6150B9DA59C}"/>
              </a:ext>
            </a:extLst>
          </p:cNvPr>
          <p:cNvSpPr txBox="1">
            <a:spLocks/>
          </p:cNvSpPr>
          <p:nvPr/>
        </p:nvSpPr>
        <p:spPr>
          <a:xfrm>
            <a:off x="-1" y="1640704"/>
            <a:ext cx="2838687" cy="3502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solidFill>
                  <a:srgbClr val="0070C0"/>
                </a:solidFill>
              </a:rPr>
              <a:t>	</a:t>
            </a:r>
            <a:r>
              <a:rPr lang="ko-KR" altLang="en-US" sz="2000" dirty="0">
                <a:solidFill>
                  <a:srgbClr val="0070C0"/>
                </a:solidFill>
              </a:rPr>
              <a:t>김준호</a:t>
            </a:r>
            <a:endParaRPr lang="en-US" altLang="ko-KR" sz="2000" dirty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altLang="ko-KR" sz="1600" dirty="0">
                <a:solidFill>
                  <a:srgbClr val="0070C0"/>
                </a:solidFill>
              </a:rPr>
              <a:t>Unity 3d</a:t>
            </a:r>
            <a:r>
              <a:rPr lang="ko-KR" altLang="en-US" sz="1600" dirty="0">
                <a:solidFill>
                  <a:srgbClr val="0070C0"/>
                </a:solidFill>
              </a:rPr>
              <a:t>를 이용하여 </a:t>
            </a:r>
            <a:r>
              <a:rPr lang="ko-KR" altLang="en-US" sz="1600" dirty="0" err="1">
                <a:solidFill>
                  <a:srgbClr val="0070C0"/>
                </a:solidFill>
              </a:rPr>
              <a:t>스키닝</a:t>
            </a:r>
            <a:r>
              <a:rPr lang="ko-KR" altLang="en-US" sz="1600" dirty="0">
                <a:solidFill>
                  <a:srgbClr val="0070C0"/>
                </a:solidFill>
              </a:rPr>
              <a:t> 애니메이션 </a:t>
            </a:r>
            <a:r>
              <a:rPr lang="ko-KR" altLang="en-US" sz="1600" dirty="0" smtClean="0">
                <a:solidFill>
                  <a:srgbClr val="0070C0"/>
                </a:solidFill>
              </a:rPr>
              <a:t>구현</a:t>
            </a:r>
            <a:endParaRPr lang="en-US" altLang="ko-KR" sz="1600" dirty="0" smtClean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endParaRPr lang="en-US" altLang="ko-KR" sz="1600" dirty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altLang="ko-KR" sz="1600" dirty="0" err="1" smtClean="0">
                <a:solidFill>
                  <a:srgbClr val="0070C0"/>
                </a:solidFill>
              </a:rPr>
              <a:t>Directx</a:t>
            </a:r>
            <a:r>
              <a:rPr lang="en-US" altLang="ko-KR" sz="1600" dirty="0" smtClean="0">
                <a:solidFill>
                  <a:srgbClr val="0070C0"/>
                </a:solidFill>
              </a:rPr>
              <a:t> 12</a:t>
            </a:r>
            <a:r>
              <a:rPr lang="ko-KR" altLang="en-US" sz="1600" dirty="0" smtClean="0">
                <a:solidFill>
                  <a:srgbClr val="0070C0"/>
                </a:solidFill>
              </a:rPr>
              <a:t>에서 그림자 </a:t>
            </a:r>
            <a:r>
              <a:rPr lang="ko-KR" altLang="en-US" sz="1600" dirty="0" err="1">
                <a:solidFill>
                  <a:srgbClr val="0070C0"/>
                </a:solidFill>
              </a:rPr>
              <a:t>맵을</a:t>
            </a:r>
            <a:r>
              <a:rPr lang="ko-KR" altLang="en-US" sz="1600" dirty="0">
                <a:solidFill>
                  <a:srgbClr val="0070C0"/>
                </a:solidFill>
              </a:rPr>
              <a:t> 이용한 그림자 처리</a:t>
            </a:r>
            <a:endParaRPr lang="en-US" altLang="ko-KR" sz="1600" dirty="0">
              <a:solidFill>
                <a:srgbClr val="0070C0"/>
              </a:solidFill>
            </a:endParaRPr>
          </a:p>
          <a:p>
            <a:pPr algn="l"/>
            <a:endParaRPr lang="en-US" altLang="ko-KR" sz="2000" dirty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altLang="ko-KR" sz="1600" dirty="0" smtClean="0">
                <a:solidFill>
                  <a:srgbClr val="0070C0"/>
                </a:solidFill>
                <a:latin typeface="+mn-ea"/>
              </a:rPr>
              <a:t>Direct Light</a:t>
            </a:r>
            <a:r>
              <a:rPr lang="ko-KR" altLang="en-US" sz="1600" dirty="0" smtClean="0">
                <a:solidFill>
                  <a:srgbClr val="0070C0"/>
                </a:solidFill>
                <a:latin typeface="+mn-ea"/>
              </a:rPr>
              <a:t>로 인해 발생하는 조명처리</a:t>
            </a:r>
            <a:endParaRPr lang="en-US" altLang="ko-KR" sz="1600" dirty="0" smtClean="0">
              <a:solidFill>
                <a:srgbClr val="0070C0"/>
              </a:solidFill>
              <a:latin typeface="+mn-ea"/>
            </a:endParaRPr>
          </a:p>
          <a:p>
            <a:pPr marL="342900" indent="-342900" algn="l">
              <a:buFontTx/>
              <a:buChar char="-"/>
            </a:pPr>
            <a:endParaRPr lang="en-US" altLang="ko-KR" sz="1600" dirty="0">
              <a:solidFill>
                <a:srgbClr val="0070C0"/>
              </a:solidFill>
              <a:latin typeface="+mn-ea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1600" dirty="0" smtClean="0">
                <a:solidFill>
                  <a:srgbClr val="0070C0"/>
                </a:solidFill>
                <a:latin typeface="+mn-ea"/>
              </a:rPr>
              <a:t>Directx12</a:t>
            </a:r>
            <a:r>
              <a:rPr lang="ko-KR" altLang="en-US" sz="1600" dirty="0" smtClean="0">
                <a:solidFill>
                  <a:srgbClr val="0070C0"/>
                </a:solidFill>
                <a:latin typeface="+mn-ea"/>
              </a:rPr>
              <a:t>를 이용한 </a:t>
            </a:r>
            <a:r>
              <a:rPr lang="ko-KR" altLang="en-US" sz="1600" dirty="0" err="1" smtClean="0">
                <a:solidFill>
                  <a:srgbClr val="0070C0"/>
                </a:solidFill>
                <a:latin typeface="+mn-ea"/>
              </a:rPr>
              <a:t>파티클</a:t>
            </a:r>
            <a:r>
              <a:rPr lang="ko-KR" altLang="en-US" sz="1600" dirty="0" smtClean="0">
                <a:solidFill>
                  <a:srgbClr val="0070C0"/>
                </a:solidFill>
                <a:latin typeface="+mn-ea"/>
              </a:rPr>
              <a:t> 효과 구현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xmlns="" id="{E6E57306-4F57-472E-92DF-B6150B9DA59C}"/>
              </a:ext>
            </a:extLst>
          </p:cNvPr>
          <p:cNvSpPr txBox="1">
            <a:spLocks/>
          </p:cNvSpPr>
          <p:nvPr/>
        </p:nvSpPr>
        <p:spPr>
          <a:xfrm>
            <a:off x="5724128" y="1640704"/>
            <a:ext cx="3261432" cy="3502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solidFill>
                  <a:srgbClr val="0070C0"/>
                </a:solidFill>
              </a:rPr>
              <a:t>	</a:t>
            </a:r>
            <a:r>
              <a:rPr lang="ko-KR" altLang="en-US" sz="1900" dirty="0">
                <a:solidFill>
                  <a:srgbClr val="0070C0"/>
                </a:solidFill>
              </a:rPr>
              <a:t>김태혁</a:t>
            </a:r>
            <a:endParaRPr lang="en-US" altLang="ko-KR" sz="1900" dirty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altLang="ko-KR" sz="1500" dirty="0" err="1">
                <a:solidFill>
                  <a:srgbClr val="0070C0"/>
                </a:solidFill>
              </a:rPr>
              <a:t>WSAEventSelect</a:t>
            </a:r>
            <a:r>
              <a:rPr lang="ko-KR" altLang="en-US" sz="1500" dirty="0">
                <a:solidFill>
                  <a:srgbClr val="0070C0"/>
                </a:solidFill>
              </a:rPr>
              <a:t> 모델을 이용한 멀티플레이 서버 </a:t>
            </a:r>
            <a:r>
              <a:rPr lang="ko-KR" altLang="en-US" sz="1500" dirty="0" smtClean="0">
                <a:solidFill>
                  <a:srgbClr val="0070C0"/>
                </a:solidFill>
              </a:rPr>
              <a:t>구현</a:t>
            </a:r>
            <a:endParaRPr lang="en-US" altLang="ko-KR" sz="1500" dirty="0" smtClean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endParaRPr lang="en-US" altLang="ko-KR" sz="1500" dirty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ko-KR" altLang="en-US" sz="1500" dirty="0">
                <a:solidFill>
                  <a:srgbClr val="0070C0"/>
                </a:solidFill>
              </a:rPr>
              <a:t>각 캐릭터 간</a:t>
            </a:r>
            <a:r>
              <a:rPr lang="en-US" altLang="ko-KR" sz="1500" dirty="0">
                <a:solidFill>
                  <a:srgbClr val="0070C0"/>
                </a:solidFill>
              </a:rPr>
              <a:t>, </a:t>
            </a:r>
            <a:r>
              <a:rPr lang="ko-KR" altLang="en-US" sz="1500" dirty="0">
                <a:solidFill>
                  <a:srgbClr val="0070C0"/>
                </a:solidFill>
              </a:rPr>
              <a:t>캐릭터와 블록에 대한 충돌체크</a:t>
            </a:r>
            <a:endParaRPr lang="en-US" altLang="ko-KR" sz="1500" dirty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endParaRPr lang="en-US" altLang="ko-KR" sz="1600" dirty="0">
              <a:solidFill>
                <a:srgbClr val="0070C0"/>
              </a:solidFill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xmlns="" id="{E6E57306-4F57-472E-92DF-B6150B9DA59C}"/>
              </a:ext>
            </a:extLst>
          </p:cNvPr>
          <p:cNvSpPr txBox="1">
            <a:spLocks/>
          </p:cNvSpPr>
          <p:nvPr/>
        </p:nvSpPr>
        <p:spPr>
          <a:xfrm>
            <a:off x="2991086" y="1640704"/>
            <a:ext cx="2838687" cy="35027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solidFill>
                  <a:srgbClr val="0070C0"/>
                </a:solidFill>
              </a:rPr>
              <a:t>	</a:t>
            </a:r>
            <a:r>
              <a:rPr lang="ko-KR" altLang="en-US" sz="2000" dirty="0">
                <a:solidFill>
                  <a:srgbClr val="0070C0"/>
                </a:solidFill>
              </a:rPr>
              <a:t>오성훈</a:t>
            </a:r>
            <a:endParaRPr lang="en-US" altLang="ko-KR" sz="2000" dirty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altLang="ko-KR" sz="1600" dirty="0">
                <a:solidFill>
                  <a:srgbClr val="0070C0"/>
                </a:solidFill>
              </a:rPr>
              <a:t>Unity 3d</a:t>
            </a:r>
            <a:r>
              <a:rPr lang="ko-KR" altLang="en-US" sz="1600" dirty="0">
                <a:solidFill>
                  <a:srgbClr val="0070C0"/>
                </a:solidFill>
              </a:rPr>
              <a:t>를 이용하여 </a:t>
            </a:r>
            <a:r>
              <a:rPr lang="ko-KR" altLang="en-US" sz="1600" dirty="0" err="1">
                <a:solidFill>
                  <a:srgbClr val="0070C0"/>
                </a:solidFill>
              </a:rPr>
              <a:t>스키닝</a:t>
            </a:r>
            <a:r>
              <a:rPr lang="ko-KR" altLang="en-US" sz="1600" dirty="0">
                <a:solidFill>
                  <a:srgbClr val="0070C0"/>
                </a:solidFill>
              </a:rPr>
              <a:t> 애니메이션 </a:t>
            </a:r>
            <a:r>
              <a:rPr lang="ko-KR" altLang="en-US" sz="1600" dirty="0" smtClean="0">
                <a:solidFill>
                  <a:srgbClr val="0070C0"/>
                </a:solidFill>
              </a:rPr>
              <a:t>구현</a:t>
            </a:r>
            <a:endParaRPr lang="en-US" altLang="ko-KR" sz="1600" dirty="0" smtClean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endParaRPr lang="en-US" altLang="ko-KR" sz="1600" dirty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altLang="ko-KR" sz="1600" dirty="0">
                <a:solidFill>
                  <a:srgbClr val="0070C0"/>
                </a:solidFill>
              </a:rPr>
              <a:t>Render to </a:t>
            </a:r>
            <a:r>
              <a:rPr lang="en-US" altLang="ko-KR" sz="1600" dirty="0" smtClean="0">
                <a:solidFill>
                  <a:srgbClr val="0070C0"/>
                </a:solidFill>
              </a:rPr>
              <a:t>Texture</a:t>
            </a:r>
            <a:r>
              <a:rPr lang="ko-KR" altLang="en-US" sz="1600" dirty="0" smtClean="0">
                <a:solidFill>
                  <a:srgbClr val="0070C0"/>
                </a:solidFill>
              </a:rPr>
              <a:t>를</a:t>
            </a:r>
            <a:r>
              <a:rPr lang="ko-KR" altLang="en-US" sz="1600" dirty="0">
                <a:solidFill>
                  <a:srgbClr val="0070C0"/>
                </a:solidFill>
              </a:rPr>
              <a:t> </a:t>
            </a:r>
            <a:r>
              <a:rPr lang="ko-KR" altLang="en-US" sz="1600" dirty="0" smtClean="0">
                <a:solidFill>
                  <a:srgbClr val="0070C0"/>
                </a:solidFill>
              </a:rPr>
              <a:t>이용한 물방울 </a:t>
            </a:r>
            <a:r>
              <a:rPr lang="ko-KR" altLang="en-US" sz="1600" dirty="0" err="1" smtClean="0">
                <a:solidFill>
                  <a:srgbClr val="0070C0"/>
                </a:solidFill>
              </a:rPr>
              <a:t>이펙트</a:t>
            </a:r>
            <a:r>
              <a:rPr lang="ko-KR" altLang="en-US" sz="1600" dirty="0" smtClean="0">
                <a:solidFill>
                  <a:srgbClr val="0070C0"/>
                </a:solidFill>
              </a:rPr>
              <a:t> 구현</a:t>
            </a:r>
            <a:endParaRPr lang="en-US" altLang="ko-KR" sz="1600" dirty="0" smtClean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endParaRPr lang="en-US" altLang="ko-KR" sz="1600" dirty="0" smtClean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altLang="ko-KR" sz="1600" dirty="0" smtClean="0">
                <a:solidFill>
                  <a:srgbClr val="0070C0"/>
                </a:solidFill>
                <a:latin typeface="+mj-ea"/>
                <a:ea typeface="+mj-ea"/>
              </a:rPr>
              <a:t>Directx12</a:t>
            </a:r>
            <a:r>
              <a:rPr lang="ko-KR" altLang="en-US" sz="1600" dirty="0" smtClean="0">
                <a:solidFill>
                  <a:srgbClr val="0070C0"/>
                </a:solidFill>
                <a:latin typeface="+mj-ea"/>
                <a:ea typeface="+mj-ea"/>
              </a:rPr>
              <a:t>를 이용한 </a:t>
            </a:r>
            <a:r>
              <a:rPr lang="ko-KR" altLang="en-US" sz="1600" dirty="0" err="1" smtClean="0">
                <a:solidFill>
                  <a:srgbClr val="0070C0"/>
                </a:solidFill>
                <a:latin typeface="+mj-ea"/>
                <a:ea typeface="+mj-ea"/>
              </a:rPr>
              <a:t>블러링</a:t>
            </a:r>
            <a:r>
              <a:rPr lang="ko-KR" altLang="en-US" sz="1600" dirty="0" smtClean="0">
                <a:solidFill>
                  <a:srgbClr val="0070C0"/>
                </a:solidFill>
                <a:latin typeface="+mj-ea"/>
                <a:ea typeface="+mj-ea"/>
              </a:rPr>
              <a:t> 효과 구현</a:t>
            </a:r>
            <a:endParaRPr lang="en-US" altLang="ko-KR" sz="16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pPr marL="342900" indent="-342900" algn="l">
              <a:buFontTx/>
              <a:buChar char="-"/>
            </a:pPr>
            <a:endParaRPr lang="en-US" altLang="ko-KR" sz="16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1600" dirty="0" smtClean="0">
                <a:solidFill>
                  <a:srgbClr val="0070C0"/>
                </a:solidFill>
                <a:latin typeface="+mj-ea"/>
                <a:ea typeface="+mj-ea"/>
              </a:rPr>
              <a:t>Dirextx12</a:t>
            </a:r>
            <a:r>
              <a:rPr lang="ko-KR" altLang="en-US" sz="1600" dirty="0" smtClean="0">
                <a:solidFill>
                  <a:srgbClr val="0070C0"/>
                </a:solidFill>
                <a:latin typeface="+mj-ea"/>
                <a:ea typeface="+mj-ea"/>
              </a:rPr>
              <a:t>를 이용하여 블록의 </a:t>
            </a:r>
            <a:r>
              <a:rPr lang="ko-KR" altLang="en-US" sz="1600" dirty="0" err="1" smtClean="0">
                <a:solidFill>
                  <a:srgbClr val="0070C0"/>
                </a:solidFill>
                <a:latin typeface="+mj-ea"/>
                <a:ea typeface="+mj-ea"/>
              </a:rPr>
              <a:t>텍스쳐를</a:t>
            </a:r>
            <a:r>
              <a:rPr lang="ko-KR" altLang="en-US" sz="1600" dirty="0" smtClean="0">
                <a:solidFill>
                  <a:srgbClr val="0070C0"/>
                </a:solidFill>
                <a:latin typeface="+mj-ea"/>
                <a:ea typeface="+mj-ea"/>
              </a:rPr>
              <a:t> 조건에 맞게 변경시켜 깨지는 효과 구현</a:t>
            </a:r>
            <a:endParaRPr lang="en-US" altLang="ko-KR" sz="16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pPr marL="342900" indent="-342900" algn="l">
              <a:buFontTx/>
              <a:buChar char="-"/>
            </a:pPr>
            <a:endParaRPr lang="en-US" altLang="ko-KR" sz="1600" dirty="0" smtClean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009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동물의 왕국 무료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17" y="123478"/>
            <a:ext cx="421270" cy="4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시베리안 허스키 무료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224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북극곰 무료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303" y="12780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북극 여우 무료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물개 무료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-377148" y="182521"/>
            <a:ext cx="3937062" cy="450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rgbClr val="0070C0"/>
                </a:solidFill>
              </a:rPr>
              <a:t>개인별 </a:t>
            </a:r>
            <a:endParaRPr lang="en-US" altLang="ko-KR" sz="2000" dirty="0">
              <a:solidFill>
                <a:srgbClr val="0070C0"/>
              </a:solidFill>
            </a:endParaRPr>
          </a:p>
          <a:p>
            <a:r>
              <a:rPr lang="ko-KR" altLang="en-US" sz="2000" dirty="0">
                <a:solidFill>
                  <a:srgbClr val="0070C0"/>
                </a:solidFill>
              </a:rPr>
              <a:t>준비 현황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xmlns="" id="{E6E57306-4F57-472E-92DF-B6150B9DA59C}"/>
              </a:ext>
            </a:extLst>
          </p:cNvPr>
          <p:cNvSpPr txBox="1">
            <a:spLocks/>
          </p:cNvSpPr>
          <p:nvPr/>
        </p:nvSpPr>
        <p:spPr>
          <a:xfrm>
            <a:off x="-1" y="1640704"/>
            <a:ext cx="4583771" cy="3502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solidFill>
                  <a:srgbClr val="0070C0"/>
                </a:solidFill>
              </a:rPr>
              <a:t>		</a:t>
            </a:r>
            <a:r>
              <a:rPr lang="ko-KR" altLang="en-US" sz="2000" dirty="0">
                <a:solidFill>
                  <a:srgbClr val="0070C0"/>
                </a:solidFill>
              </a:rPr>
              <a:t>김준호</a:t>
            </a:r>
            <a:endParaRPr lang="en-US" altLang="ko-KR" sz="2000" dirty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altLang="ko-KR" sz="1500" dirty="0">
                <a:solidFill>
                  <a:srgbClr val="0070C0"/>
                </a:solidFill>
              </a:rPr>
              <a:t>3D</a:t>
            </a:r>
            <a:r>
              <a:rPr lang="ko-KR" altLang="en-US" sz="1500" dirty="0">
                <a:solidFill>
                  <a:srgbClr val="0070C0"/>
                </a:solidFill>
              </a:rPr>
              <a:t>게임 </a:t>
            </a:r>
            <a:r>
              <a:rPr lang="ko-KR" altLang="en-US" sz="1500" dirty="0" smtClean="0">
                <a:solidFill>
                  <a:srgbClr val="0070C0"/>
                </a:solidFill>
              </a:rPr>
              <a:t>프로그래밍 수강 </a:t>
            </a:r>
            <a:endParaRPr lang="en-US" altLang="ko-KR" sz="1500" dirty="0" smtClean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ko-KR" altLang="en-US" sz="1500" dirty="0" smtClean="0">
                <a:solidFill>
                  <a:srgbClr val="0070C0"/>
                </a:solidFill>
              </a:rPr>
              <a:t>게임 수학 수강</a:t>
            </a:r>
            <a:endParaRPr lang="en-US" altLang="ko-KR" sz="1500" dirty="0" smtClean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altLang="ko-KR" sz="1500" dirty="0" smtClean="0">
                <a:solidFill>
                  <a:srgbClr val="0070C0"/>
                </a:solidFill>
              </a:rPr>
              <a:t>C</a:t>
            </a:r>
            <a:r>
              <a:rPr lang="en-US" altLang="ko-KR" sz="1500" dirty="0">
                <a:solidFill>
                  <a:srgbClr val="0070C0"/>
                </a:solidFill>
              </a:rPr>
              <a:t>, C++, </a:t>
            </a:r>
            <a:r>
              <a:rPr lang="en-US" altLang="ko-KR" sz="1500" dirty="0" smtClean="0">
                <a:solidFill>
                  <a:srgbClr val="0070C0"/>
                </a:solidFill>
              </a:rPr>
              <a:t>STL</a:t>
            </a:r>
            <a:r>
              <a:rPr lang="ko-KR" altLang="en-US" sz="1500" dirty="0">
                <a:solidFill>
                  <a:srgbClr val="0070C0"/>
                </a:solidFill>
              </a:rPr>
              <a:t> </a:t>
            </a:r>
            <a:r>
              <a:rPr lang="ko-KR" altLang="en-US" sz="1500" dirty="0" smtClean="0">
                <a:solidFill>
                  <a:srgbClr val="0070C0"/>
                </a:solidFill>
              </a:rPr>
              <a:t>수강</a:t>
            </a:r>
            <a:endParaRPr lang="en-US" altLang="ko-KR" sz="1500" dirty="0" smtClean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ko-KR" altLang="en-US" sz="1500" dirty="0" smtClean="0">
                <a:solidFill>
                  <a:srgbClr val="0070C0"/>
                </a:solidFill>
              </a:rPr>
              <a:t>자료구조 수강</a:t>
            </a:r>
            <a:endParaRPr lang="en-US" altLang="ko-KR" sz="1500" dirty="0" smtClean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0070C0"/>
              </a:solidFill>
            </a:endParaRPr>
          </a:p>
          <a:p>
            <a:pPr algn="l"/>
            <a:r>
              <a:rPr lang="en-US" altLang="ko-KR" sz="2000" dirty="0">
                <a:solidFill>
                  <a:srgbClr val="0070C0"/>
                </a:solidFill>
              </a:rPr>
              <a:t>		</a:t>
            </a:r>
            <a:r>
              <a:rPr lang="ko-KR" altLang="en-US" sz="2000" dirty="0">
                <a:solidFill>
                  <a:srgbClr val="0070C0"/>
                </a:solidFill>
              </a:rPr>
              <a:t>오성훈</a:t>
            </a:r>
            <a:endParaRPr lang="en-US" altLang="ko-KR" sz="2000" dirty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altLang="ko-KR" sz="1500" dirty="0">
                <a:solidFill>
                  <a:srgbClr val="0070C0"/>
                </a:solidFill>
              </a:rPr>
              <a:t>3D</a:t>
            </a:r>
            <a:r>
              <a:rPr lang="ko-KR" altLang="en-US" sz="1500" dirty="0">
                <a:solidFill>
                  <a:srgbClr val="0070C0"/>
                </a:solidFill>
              </a:rPr>
              <a:t>게임 </a:t>
            </a:r>
            <a:r>
              <a:rPr lang="ko-KR" altLang="en-US" sz="1500" dirty="0" smtClean="0">
                <a:solidFill>
                  <a:srgbClr val="0070C0"/>
                </a:solidFill>
              </a:rPr>
              <a:t>프로그래밍 수강</a:t>
            </a:r>
            <a:endParaRPr lang="en-US" altLang="ko-KR" sz="1500" dirty="0" smtClean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ko-KR" altLang="en-US" sz="1500" dirty="0" smtClean="0">
                <a:solidFill>
                  <a:srgbClr val="0070C0"/>
                </a:solidFill>
              </a:rPr>
              <a:t>게임 수학 수강</a:t>
            </a:r>
            <a:endParaRPr lang="en-US" altLang="ko-KR" sz="1500" dirty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altLang="ko-KR" sz="1500" dirty="0" smtClean="0">
                <a:solidFill>
                  <a:srgbClr val="0070C0"/>
                </a:solidFill>
              </a:rPr>
              <a:t>C</a:t>
            </a:r>
            <a:r>
              <a:rPr lang="en-US" altLang="ko-KR" sz="1500" dirty="0">
                <a:solidFill>
                  <a:srgbClr val="0070C0"/>
                </a:solidFill>
              </a:rPr>
              <a:t>, C++, </a:t>
            </a:r>
            <a:r>
              <a:rPr lang="en-US" altLang="ko-KR" sz="1500" dirty="0" smtClean="0">
                <a:solidFill>
                  <a:srgbClr val="0070C0"/>
                </a:solidFill>
              </a:rPr>
              <a:t>STL</a:t>
            </a:r>
            <a:r>
              <a:rPr lang="ko-KR" altLang="en-US" sz="1500" dirty="0" smtClean="0">
                <a:solidFill>
                  <a:srgbClr val="0070C0"/>
                </a:solidFill>
              </a:rPr>
              <a:t> 수강</a:t>
            </a:r>
            <a:endParaRPr lang="en-US" altLang="ko-KR" sz="1500" dirty="0" smtClean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ko-KR" altLang="en-US" sz="1500" dirty="0" smtClean="0">
                <a:solidFill>
                  <a:srgbClr val="0070C0"/>
                </a:solidFill>
              </a:rPr>
              <a:t>자료구조 수강</a:t>
            </a:r>
            <a:endParaRPr lang="en-US" altLang="ko-KR" sz="1500" dirty="0">
              <a:solidFill>
                <a:srgbClr val="0070C0"/>
              </a:solidFill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xmlns="" id="{E6E57306-4F57-472E-92DF-B6150B9DA59C}"/>
              </a:ext>
            </a:extLst>
          </p:cNvPr>
          <p:cNvSpPr txBox="1">
            <a:spLocks/>
          </p:cNvSpPr>
          <p:nvPr/>
        </p:nvSpPr>
        <p:spPr>
          <a:xfrm>
            <a:off x="4401789" y="1640704"/>
            <a:ext cx="4583771" cy="3502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solidFill>
                  <a:srgbClr val="0070C0"/>
                </a:solidFill>
              </a:rPr>
              <a:t>		</a:t>
            </a:r>
            <a:r>
              <a:rPr lang="ko-KR" altLang="en-US" sz="2000" dirty="0">
                <a:solidFill>
                  <a:srgbClr val="0070C0"/>
                </a:solidFill>
              </a:rPr>
              <a:t>김태혁</a:t>
            </a:r>
            <a:endParaRPr lang="en-US" altLang="ko-KR" sz="2000" dirty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ko-KR" altLang="en-US" sz="1400" dirty="0">
                <a:solidFill>
                  <a:srgbClr val="0070C0"/>
                </a:solidFill>
              </a:rPr>
              <a:t>게임 서버 </a:t>
            </a:r>
            <a:r>
              <a:rPr lang="ko-KR" altLang="en-US" sz="1400" dirty="0" smtClean="0">
                <a:solidFill>
                  <a:srgbClr val="0070C0"/>
                </a:solidFill>
              </a:rPr>
              <a:t>프로그래밍 수강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ko-KR" altLang="en-US" sz="1400" dirty="0" smtClean="0">
                <a:solidFill>
                  <a:srgbClr val="0070C0"/>
                </a:solidFill>
              </a:rPr>
              <a:t>네트워크 기초 수강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ko-KR" altLang="en-US" sz="1400" dirty="0">
                <a:solidFill>
                  <a:srgbClr val="0070C0"/>
                </a:solidFill>
              </a:rPr>
              <a:t>네트워크 게임 </a:t>
            </a:r>
            <a:r>
              <a:rPr lang="ko-KR" altLang="en-US" sz="1400" dirty="0" smtClean="0">
                <a:solidFill>
                  <a:srgbClr val="0070C0"/>
                </a:solidFill>
              </a:rPr>
              <a:t>프로그래밍 수강</a:t>
            </a:r>
            <a:endParaRPr lang="en-US" altLang="ko-KR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68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오성훈\Desktop\asdfasdf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49"/>
            <a:ext cx="9167192" cy="514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-600" y="123478"/>
            <a:ext cx="2484368" cy="684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rgbClr val="0088C8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ko-KR" altLang="en-US" sz="3200" dirty="0"/>
              <a:t>목차</a:t>
            </a:r>
            <a:endParaRPr lang="en-US" altLang="ko-KR" sz="3200" dirty="0"/>
          </a:p>
        </p:txBody>
      </p:sp>
      <p:grpSp>
        <p:nvGrpSpPr>
          <p:cNvPr id="51" name="그룹 50"/>
          <p:cNvGrpSpPr/>
          <p:nvPr/>
        </p:nvGrpSpPr>
        <p:grpSpPr>
          <a:xfrm>
            <a:off x="517789" y="570595"/>
            <a:ext cx="1592319" cy="1978366"/>
            <a:chOff x="2142313" y="2150562"/>
            <a:chExt cx="1592319" cy="1978366"/>
          </a:xfrm>
        </p:grpSpPr>
        <p:sp>
          <p:nvSpPr>
            <p:cNvPr id="52" name="직사각형 51"/>
            <p:cNvSpPr/>
            <p:nvPr/>
          </p:nvSpPr>
          <p:spPr>
            <a:xfrm>
              <a:off x="2264000" y="2967629"/>
              <a:ext cx="1080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42313" y="2150562"/>
              <a:ext cx="779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rgbClr val="0070C0"/>
                  </a:solidFill>
                  <a:latin typeface="Noto Sans Mono CJK JP Bold" panose="020B0800000000000000" pitchFamily="34" charset="-127"/>
                  <a:ea typeface="Noto Sans Mono CJK JP Bold" panose="020B0800000000000000" pitchFamily="34" charset="-127"/>
                </a:rPr>
                <a:t>1</a:t>
              </a:r>
              <a:endParaRPr lang="ko-KR" altLang="en-US" sz="6000" dirty="0">
                <a:solidFill>
                  <a:srgbClr val="0070C0"/>
                </a:solidFill>
                <a:latin typeface="Noto Sans Mono CJK JP Bold" panose="020B0800000000000000" pitchFamily="34" charset="-127"/>
                <a:ea typeface="Noto Sans Mono CJK JP Bold" panose="020B0800000000000000" pitchFamily="34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264000" y="4056928"/>
              <a:ext cx="1080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201331" y="3360405"/>
              <a:ext cx="1533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0070C0"/>
                  </a:solidFill>
                  <a:latin typeface="Noto Sans Mono CJK KR Regular" panose="020B0500000000000000" pitchFamily="34" charset="-127"/>
                  <a:ea typeface="Noto Sans Mono CJK KR Regular" panose="020B0500000000000000" pitchFamily="34" charset="-127"/>
                </a:rPr>
                <a:t>연구목적</a:t>
              </a:r>
              <a:endParaRPr lang="en-US" altLang="ko-KR" sz="2000" dirty="0">
                <a:solidFill>
                  <a:srgbClr val="0070C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2711924" y="570594"/>
            <a:ext cx="1270669" cy="1978367"/>
            <a:chOff x="4336448" y="2150561"/>
            <a:chExt cx="1270669" cy="1978367"/>
          </a:xfrm>
        </p:grpSpPr>
        <p:sp>
          <p:nvSpPr>
            <p:cNvPr id="57" name="직사각형 56"/>
            <p:cNvSpPr/>
            <p:nvPr/>
          </p:nvSpPr>
          <p:spPr>
            <a:xfrm>
              <a:off x="4452716" y="2967629"/>
              <a:ext cx="1080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336448" y="2150561"/>
              <a:ext cx="779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rgbClr val="0070C0"/>
                  </a:solidFill>
                  <a:latin typeface="Noto Sans Mono CJK JP Bold" panose="020B0800000000000000" pitchFamily="34" charset="-127"/>
                  <a:ea typeface="Noto Sans Mono CJK JP Bold" panose="020B0800000000000000" pitchFamily="34" charset="-127"/>
                </a:rPr>
                <a:t>2</a:t>
              </a:r>
              <a:endParaRPr lang="ko-KR" altLang="en-US" sz="6000" dirty="0">
                <a:solidFill>
                  <a:srgbClr val="0070C0"/>
                </a:solidFill>
                <a:latin typeface="Noto Sans Mono CJK JP Bold" panose="020B0800000000000000" pitchFamily="34" charset="-127"/>
                <a:ea typeface="Noto Sans Mono CJK JP Bold" panose="020B0800000000000000" pitchFamily="34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452716" y="4056928"/>
              <a:ext cx="1080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378315" y="3337420"/>
              <a:ext cx="12288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0070C0"/>
                  </a:solidFill>
                  <a:latin typeface="Noto Sans Mono CJK KR Regular" panose="020B0500000000000000" pitchFamily="34" charset="-127"/>
                  <a:ea typeface="Noto Sans Mono CJK KR Regular" panose="020B0500000000000000" pitchFamily="34" charset="-127"/>
                </a:rPr>
                <a:t>개발환경</a:t>
              </a:r>
              <a:endParaRPr lang="en-US" altLang="ko-KR" sz="2000" dirty="0">
                <a:solidFill>
                  <a:srgbClr val="0070C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4906059" y="543280"/>
            <a:ext cx="1262851" cy="2005681"/>
            <a:chOff x="6530583" y="2123247"/>
            <a:chExt cx="1262851" cy="2005681"/>
          </a:xfrm>
        </p:grpSpPr>
        <p:sp>
          <p:nvSpPr>
            <p:cNvPr id="62" name="직사각형 61"/>
            <p:cNvSpPr/>
            <p:nvPr/>
          </p:nvSpPr>
          <p:spPr>
            <a:xfrm>
              <a:off x="6641432" y="2967629"/>
              <a:ext cx="1080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530583" y="2123247"/>
              <a:ext cx="779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rgbClr val="0070C0"/>
                  </a:solidFill>
                  <a:latin typeface="Noto Sans Mono CJK JP Bold" panose="020B0800000000000000" pitchFamily="34" charset="-127"/>
                  <a:ea typeface="Noto Sans Mono CJK JP Bold" panose="020B0800000000000000" pitchFamily="34" charset="-127"/>
                </a:rPr>
                <a:t>3</a:t>
              </a:r>
              <a:endParaRPr lang="ko-KR" altLang="en-US" sz="6000" dirty="0">
                <a:solidFill>
                  <a:srgbClr val="0070C0"/>
                </a:solidFill>
                <a:latin typeface="Noto Sans Mono CJK JP Bold" panose="020B0800000000000000" pitchFamily="34" charset="-127"/>
                <a:ea typeface="Noto Sans Mono CJK JP Bold" panose="020B0800000000000000" pitchFamily="34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6641432" y="4056928"/>
              <a:ext cx="1080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564632" y="3337420"/>
              <a:ext cx="12288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0070C0"/>
                  </a:solidFill>
                  <a:latin typeface="Noto Sans Mono CJK KR Regular" panose="020B0500000000000000" pitchFamily="34" charset="-127"/>
                  <a:ea typeface="Noto Sans Mono CJK KR Regular" panose="020B0500000000000000" pitchFamily="34" charset="-127"/>
                </a:rPr>
                <a:t>게임소개</a:t>
              </a:r>
              <a:endParaRPr lang="en-US" altLang="ko-KR" sz="2000" dirty="0">
                <a:solidFill>
                  <a:srgbClr val="0070C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7100194" y="543279"/>
            <a:ext cx="1185430" cy="2005682"/>
            <a:chOff x="8724718" y="2123246"/>
            <a:chExt cx="1185430" cy="2005682"/>
          </a:xfrm>
        </p:grpSpPr>
        <p:sp>
          <p:nvSpPr>
            <p:cNvPr id="67" name="직사각형 66"/>
            <p:cNvSpPr/>
            <p:nvPr/>
          </p:nvSpPr>
          <p:spPr>
            <a:xfrm>
              <a:off x="8830148" y="2967629"/>
              <a:ext cx="1080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724718" y="2123246"/>
              <a:ext cx="779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rgbClr val="0070C0"/>
                  </a:solidFill>
                  <a:latin typeface="Noto Sans Mono CJK JP Bold" panose="020B0800000000000000" pitchFamily="34" charset="-127"/>
                  <a:ea typeface="Noto Sans Mono CJK JP Bold" panose="020B0800000000000000" pitchFamily="34" charset="-127"/>
                </a:rPr>
                <a:t>4</a:t>
              </a:r>
              <a:endParaRPr lang="ko-KR" altLang="en-US" sz="6000" dirty="0">
                <a:solidFill>
                  <a:srgbClr val="0070C0"/>
                </a:solidFill>
                <a:latin typeface="Noto Sans Mono CJK JP Bold" panose="020B0800000000000000" pitchFamily="34" charset="-127"/>
                <a:ea typeface="Noto Sans Mono CJK JP Bold" panose="020B0800000000000000" pitchFamily="34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8830148" y="4056928"/>
              <a:ext cx="1080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893885" y="3206517"/>
              <a:ext cx="9525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0070C0"/>
                  </a:solidFill>
                  <a:latin typeface="Noto Sans Mono CJK KR Regular" panose="020B0500000000000000" pitchFamily="34" charset="-127"/>
                  <a:ea typeface="Noto Sans Mono CJK KR Regular" panose="020B0500000000000000" pitchFamily="34" charset="-127"/>
                </a:rPr>
                <a:t>기술적 요소</a:t>
              </a:r>
              <a:endParaRPr lang="en-US" altLang="ko-KR" sz="2000" dirty="0">
                <a:solidFill>
                  <a:srgbClr val="0070C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174BBC48-AF6B-42C1-B6DD-E8C37AF04CDF}"/>
              </a:ext>
            </a:extLst>
          </p:cNvPr>
          <p:cNvGrpSpPr/>
          <p:nvPr/>
        </p:nvGrpSpPr>
        <p:grpSpPr>
          <a:xfrm>
            <a:off x="446447" y="2481778"/>
            <a:ext cx="1644978" cy="1978366"/>
            <a:chOff x="2142313" y="2150562"/>
            <a:chExt cx="1644978" cy="1978366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xmlns="" id="{3C78C042-7C3F-4AD7-8AA6-1B4DB15EF8E2}"/>
                </a:ext>
              </a:extLst>
            </p:cNvPr>
            <p:cNvSpPr/>
            <p:nvPr/>
          </p:nvSpPr>
          <p:spPr>
            <a:xfrm>
              <a:off x="2264000" y="2967629"/>
              <a:ext cx="146808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57B95A5B-D6CB-4E7B-9C6D-1BD83AA7C6A0}"/>
                </a:ext>
              </a:extLst>
            </p:cNvPr>
            <p:cNvSpPr txBox="1"/>
            <p:nvPr/>
          </p:nvSpPr>
          <p:spPr>
            <a:xfrm>
              <a:off x="2142313" y="2150562"/>
              <a:ext cx="779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rgbClr val="0070C0"/>
                  </a:solidFill>
                  <a:latin typeface="Noto Sans Mono CJK JP Bold" panose="020B0800000000000000" pitchFamily="34" charset="-127"/>
                  <a:ea typeface="Noto Sans Mono CJK JP Bold" panose="020B0800000000000000" pitchFamily="34" charset="-127"/>
                </a:rPr>
                <a:t>5</a:t>
              </a:r>
              <a:endParaRPr lang="ko-KR" altLang="en-US" sz="6000" dirty="0">
                <a:solidFill>
                  <a:srgbClr val="0070C0"/>
                </a:solidFill>
                <a:latin typeface="Noto Sans Mono CJK JP Bold" panose="020B0800000000000000" pitchFamily="34" charset="-127"/>
                <a:ea typeface="Noto Sans Mono CJK JP Bold" panose="020B0800000000000000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33C8E0B0-7966-4B40-BD2B-C3A41B9D220A}"/>
                </a:ext>
              </a:extLst>
            </p:cNvPr>
            <p:cNvSpPr/>
            <p:nvPr/>
          </p:nvSpPr>
          <p:spPr>
            <a:xfrm>
              <a:off x="2264000" y="4056928"/>
              <a:ext cx="146808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5FC44E3D-7DCD-43DB-9C0C-CFB656982F31}"/>
                </a:ext>
              </a:extLst>
            </p:cNvPr>
            <p:cNvSpPr txBox="1"/>
            <p:nvPr/>
          </p:nvSpPr>
          <p:spPr>
            <a:xfrm>
              <a:off x="2216901" y="3222446"/>
              <a:ext cx="15703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0070C0"/>
                  </a:solidFill>
                  <a:latin typeface="Noto Sans Mono CJK KR Regular" panose="020B0500000000000000" pitchFamily="34" charset="-127"/>
                  <a:ea typeface="Noto Sans Mono CJK KR Regular" panose="020B0500000000000000" pitchFamily="34" charset="-127"/>
                </a:rPr>
                <a:t>타 게임과의 비교</a:t>
              </a:r>
              <a:endParaRPr lang="en-US" altLang="ko-KR" sz="2000" dirty="0">
                <a:solidFill>
                  <a:srgbClr val="0070C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ED4771CC-9E1D-4A01-80C0-F57B297500AA}"/>
              </a:ext>
            </a:extLst>
          </p:cNvPr>
          <p:cNvGrpSpPr/>
          <p:nvPr/>
        </p:nvGrpSpPr>
        <p:grpSpPr>
          <a:xfrm>
            <a:off x="2640582" y="2481777"/>
            <a:ext cx="2045756" cy="1978367"/>
            <a:chOff x="4336448" y="2150561"/>
            <a:chExt cx="2045756" cy="1978367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xmlns="" id="{A6E1396C-36A0-4721-8893-602A39256A54}"/>
                </a:ext>
              </a:extLst>
            </p:cNvPr>
            <p:cNvSpPr/>
            <p:nvPr/>
          </p:nvSpPr>
          <p:spPr>
            <a:xfrm>
              <a:off x="4452715" y="2967629"/>
              <a:ext cx="1828497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69117F03-AEF3-42A9-A9B1-8D63883EA514}"/>
                </a:ext>
              </a:extLst>
            </p:cNvPr>
            <p:cNvSpPr txBox="1"/>
            <p:nvPr/>
          </p:nvSpPr>
          <p:spPr>
            <a:xfrm>
              <a:off x="4336448" y="2150561"/>
              <a:ext cx="779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rgbClr val="0070C0"/>
                  </a:solidFill>
                  <a:latin typeface="Noto Sans Mono CJK JP Bold" panose="020B0800000000000000" pitchFamily="34" charset="-127"/>
                  <a:ea typeface="Noto Sans Mono CJK JP Bold" panose="020B0800000000000000" pitchFamily="34" charset="-127"/>
                </a:rPr>
                <a:t>6</a:t>
              </a:r>
              <a:endParaRPr lang="ko-KR" altLang="en-US" sz="6000" dirty="0">
                <a:solidFill>
                  <a:srgbClr val="0070C0"/>
                </a:solidFill>
                <a:latin typeface="Noto Sans Mono CJK JP Bold" panose="020B0800000000000000" pitchFamily="34" charset="-127"/>
                <a:ea typeface="Noto Sans Mono CJK JP Bold" panose="020B0800000000000000" pitchFamily="34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xmlns="" id="{427E17BE-BE9E-47B6-9CB8-485324933516}"/>
                </a:ext>
              </a:extLst>
            </p:cNvPr>
            <p:cNvSpPr/>
            <p:nvPr/>
          </p:nvSpPr>
          <p:spPr>
            <a:xfrm>
              <a:off x="4452715" y="4056928"/>
              <a:ext cx="1828497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D6F34982-CA28-4F54-B1A8-CABC0B5E49E9}"/>
                </a:ext>
              </a:extLst>
            </p:cNvPr>
            <p:cNvSpPr txBox="1"/>
            <p:nvPr/>
          </p:nvSpPr>
          <p:spPr>
            <a:xfrm>
              <a:off x="4451306" y="3188928"/>
              <a:ext cx="19308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0070C0"/>
                  </a:solidFill>
                  <a:latin typeface="Noto Sans Mono CJK KR Regular" panose="020B0500000000000000" pitchFamily="34" charset="-127"/>
                  <a:ea typeface="Noto Sans Mono CJK KR Regular" panose="020B0500000000000000" pitchFamily="34" charset="-127"/>
                </a:rPr>
                <a:t>중점 연구 사항</a:t>
              </a:r>
              <a:r>
                <a:rPr lang="en-US" altLang="ko-KR" sz="2000" dirty="0">
                  <a:solidFill>
                    <a:srgbClr val="0070C0"/>
                  </a:solidFill>
                  <a:latin typeface="Noto Sans Mono CJK KR Regular" panose="020B0500000000000000" pitchFamily="34" charset="-127"/>
                  <a:ea typeface="Noto Sans Mono CJK KR Regular" panose="020B0500000000000000" pitchFamily="34" charset="-127"/>
                </a:rPr>
                <a:t> </a:t>
              </a:r>
              <a:r>
                <a:rPr lang="ko-KR" altLang="en-US" sz="2000" dirty="0">
                  <a:solidFill>
                    <a:srgbClr val="0070C0"/>
                  </a:solidFill>
                  <a:latin typeface="Noto Sans Mono CJK KR Regular" panose="020B0500000000000000" pitchFamily="34" charset="-127"/>
                  <a:ea typeface="Noto Sans Mono CJK KR Regular" panose="020B0500000000000000" pitchFamily="34" charset="-127"/>
                </a:rPr>
                <a:t>역할분담</a:t>
              </a:r>
              <a:endParaRPr lang="en-US" altLang="ko-KR" sz="2000" dirty="0">
                <a:solidFill>
                  <a:srgbClr val="0070C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xmlns="" id="{E4A95BAA-00F6-4794-9DB8-829770F4E702}"/>
              </a:ext>
            </a:extLst>
          </p:cNvPr>
          <p:cNvGrpSpPr/>
          <p:nvPr/>
        </p:nvGrpSpPr>
        <p:grpSpPr>
          <a:xfrm>
            <a:off x="5167554" y="2454462"/>
            <a:ext cx="1276009" cy="2005681"/>
            <a:chOff x="6530583" y="2123247"/>
            <a:chExt cx="1276009" cy="2005681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xmlns="" id="{CA48FA7E-4949-4791-B637-B214C29367D9}"/>
                </a:ext>
              </a:extLst>
            </p:cNvPr>
            <p:cNvSpPr/>
            <p:nvPr/>
          </p:nvSpPr>
          <p:spPr>
            <a:xfrm>
              <a:off x="6641432" y="2967629"/>
              <a:ext cx="1080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EF382CC2-EF0C-472D-A830-A5558340D8E3}"/>
                </a:ext>
              </a:extLst>
            </p:cNvPr>
            <p:cNvSpPr txBox="1"/>
            <p:nvPr/>
          </p:nvSpPr>
          <p:spPr>
            <a:xfrm>
              <a:off x="6530583" y="2123247"/>
              <a:ext cx="779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rgbClr val="0070C0"/>
                  </a:solidFill>
                  <a:latin typeface="Noto Sans Mono CJK JP Bold" panose="020B0800000000000000" pitchFamily="34" charset="-127"/>
                  <a:ea typeface="Noto Sans Mono CJK JP Bold" panose="020B0800000000000000" pitchFamily="34" charset="-127"/>
                </a:rPr>
                <a:t>7</a:t>
              </a:r>
              <a:endParaRPr lang="ko-KR" altLang="en-US" sz="6000" dirty="0">
                <a:solidFill>
                  <a:srgbClr val="0070C0"/>
                </a:solidFill>
                <a:latin typeface="Noto Sans Mono CJK JP Bold" panose="020B0800000000000000" pitchFamily="34" charset="-127"/>
                <a:ea typeface="Noto Sans Mono CJK JP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xmlns="" id="{B851BE3A-DF51-4939-8FD2-37EC711574E3}"/>
                </a:ext>
              </a:extLst>
            </p:cNvPr>
            <p:cNvSpPr/>
            <p:nvPr/>
          </p:nvSpPr>
          <p:spPr>
            <a:xfrm>
              <a:off x="6641432" y="4056928"/>
              <a:ext cx="1080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3A3F9E95-1D7A-4743-8609-62746BC70A3F}"/>
                </a:ext>
              </a:extLst>
            </p:cNvPr>
            <p:cNvSpPr txBox="1"/>
            <p:nvPr/>
          </p:nvSpPr>
          <p:spPr>
            <a:xfrm>
              <a:off x="6556271" y="3342331"/>
              <a:ext cx="12503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0070C0"/>
                  </a:solidFill>
                  <a:latin typeface="Noto Sans Mono CJK KR Regular" panose="020B0500000000000000" pitchFamily="34" charset="-127"/>
                  <a:ea typeface="Noto Sans Mono CJK KR Regular" panose="020B0500000000000000" pitchFamily="34" charset="-127"/>
                </a:rPr>
                <a:t>준비현황</a:t>
              </a:r>
              <a:endParaRPr lang="en-US" altLang="ko-KR" sz="2000" dirty="0">
                <a:solidFill>
                  <a:srgbClr val="0070C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xmlns="" id="{AC0BA3EB-B9A7-44BB-8B70-1E961CB269D0}"/>
              </a:ext>
            </a:extLst>
          </p:cNvPr>
          <p:cNvGrpSpPr/>
          <p:nvPr/>
        </p:nvGrpSpPr>
        <p:grpSpPr>
          <a:xfrm>
            <a:off x="7028852" y="2454462"/>
            <a:ext cx="1270590" cy="2005682"/>
            <a:chOff x="8724718" y="2123246"/>
            <a:chExt cx="1270590" cy="2005682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xmlns="" id="{0A67BC79-3F0B-4338-9A6E-2B649B625713}"/>
                </a:ext>
              </a:extLst>
            </p:cNvPr>
            <p:cNvSpPr/>
            <p:nvPr/>
          </p:nvSpPr>
          <p:spPr>
            <a:xfrm>
              <a:off x="8830148" y="2967629"/>
              <a:ext cx="1080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9C11251C-1026-4BE1-9735-5A148A09D585}"/>
                </a:ext>
              </a:extLst>
            </p:cNvPr>
            <p:cNvSpPr txBox="1"/>
            <p:nvPr/>
          </p:nvSpPr>
          <p:spPr>
            <a:xfrm>
              <a:off x="8724718" y="2123246"/>
              <a:ext cx="779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rgbClr val="0070C0"/>
                  </a:solidFill>
                  <a:latin typeface="Noto Sans Mono CJK JP Bold" panose="020B0800000000000000" pitchFamily="34" charset="-127"/>
                  <a:ea typeface="Noto Sans Mono CJK JP Bold" panose="020B0800000000000000" pitchFamily="34" charset="-127"/>
                </a:rPr>
                <a:t>8</a:t>
              </a:r>
              <a:endParaRPr lang="ko-KR" altLang="en-US" sz="6000" dirty="0">
                <a:solidFill>
                  <a:srgbClr val="0070C0"/>
                </a:solidFill>
                <a:latin typeface="Noto Sans Mono CJK JP Bold" panose="020B0800000000000000" pitchFamily="34" charset="-127"/>
                <a:ea typeface="Noto Sans Mono CJK JP Bold" panose="020B0800000000000000" pitchFamily="34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6E587A0A-47F9-4E9C-B4D6-B1B8AD622C51}"/>
                </a:ext>
              </a:extLst>
            </p:cNvPr>
            <p:cNvSpPr/>
            <p:nvPr/>
          </p:nvSpPr>
          <p:spPr>
            <a:xfrm>
              <a:off x="8830148" y="4056928"/>
              <a:ext cx="1080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94E540C9-1DFC-4AB6-8553-D815112B388C}"/>
                </a:ext>
              </a:extLst>
            </p:cNvPr>
            <p:cNvSpPr txBox="1"/>
            <p:nvPr/>
          </p:nvSpPr>
          <p:spPr>
            <a:xfrm>
              <a:off x="8744987" y="3376334"/>
              <a:ext cx="12503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0070C0"/>
                  </a:solidFill>
                  <a:latin typeface="Noto Sans Mono CJK KR Regular" panose="020B0500000000000000" pitchFamily="34" charset="-127"/>
                  <a:ea typeface="Noto Sans Mono CJK KR Regular" panose="020B0500000000000000" pitchFamily="34" charset="-127"/>
                </a:rPr>
                <a:t>개발일정</a:t>
              </a:r>
              <a:endParaRPr lang="en-US" altLang="ko-KR" sz="2000" dirty="0">
                <a:solidFill>
                  <a:srgbClr val="0070C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63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동물의 왕국 무료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17" y="123478"/>
            <a:ext cx="421270" cy="4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시베리안 허스키 무료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224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북극곰 무료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303" y="12780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북극 여우 무료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물개 무료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-377148" y="119826"/>
            <a:ext cx="3937062" cy="450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rgbClr val="0070C0"/>
                </a:solidFill>
              </a:rPr>
              <a:t>개발 일정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91" y="4138250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맵</a:t>
            </a:r>
            <a:r>
              <a:rPr lang="ko-KR" altLang="en-US" sz="1200" dirty="0" smtClean="0"/>
              <a:t> 구현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블록 형태의 발판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깨지는 효과</a:t>
            </a:r>
            <a:r>
              <a:rPr lang="en-US" altLang="ko-KR" sz="1200" dirty="0" smtClean="0"/>
              <a:t>, Skybox, </a:t>
            </a:r>
            <a:r>
              <a:rPr lang="ko-KR" altLang="en-US" sz="1200" dirty="0" err="1" smtClean="0"/>
              <a:t>텍스쳐</a:t>
            </a:r>
            <a:r>
              <a:rPr lang="ko-KR" altLang="en-US" sz="1200" dirty="0" smtClean="0"/>
              <a:t> 변경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발판 하강</a:t>
            </a:r>
            <a:endParaRPr lang="en-US" altLang="ko-KR" sz="1200" dirty="0" smtClean="0"/>
          </a:p>
          <a:p>
            <a:r>
              <a:rPr lang="ko-KR" altLang="en-US" sz="1200" dirty="0" smtClean="0"/>
              <a:t>게임 </a:t>
            </a:r>
            <a:r>
              <a:rPr lang="ko-KR" altLang="en-US" sz="1200" dirty="0" err="1" smtClean="0"/>
              <a:t>로직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킬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데스에</a:t>
            </a:r>
            <a:r>
              <a:rPr lang="ko-KR" altLang="en-US" sz="1200" dirty="0" smtClean="0"/>
              <a:t> 의한 점수 획득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승리 판별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물리연산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스킬 구현</a:t>
            </a:r>
            <a:endParaRPr lang="en-US" altLang="ko-KR" sz="1200" dirty="0" smtClean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3" y="1275606"/>
            <a:ext cx="8702439" cy="286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58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712" y="1131590"/>
            <a:ext cx="4536504" cy="3394075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 smtClean="0">
                <a:solidFill>
                  <a:schemeClr val="accent5"/>
                </a:solidFill>
              </a:rPr>
              <a:t>클라이언트</a:t>
            </a:r>
            <a:endParaRPr lang="en-US" altLang="ko-KR" sz="1600" dirty="0" smtClean="0">
              <a:solidFill>
                <a:schemeClr val="accent5"/>
              </a:solidFill>
            </a:endParaRPr>
          </a:p>
          <a:p>
            <a:pPr algn="l"/>
            <a:r>
              <a:rPr lang="ko-KR" altLang="en-US" sz="1600" dirty="0" smtClean="0">
                <a:solidFill>
                  <a:schemeClr val="accent5"/>
                </a:solidFill>
              </a:rPr>
              <a:t>캐릭터 </a:t>
            </a:r>
            <a:r>
              <a:rPr lang="en-US" altLang="ko-KR" sz="1600" dirty="0" smtClean="0">
                <a:solidFill>
                  <a:schemeClr val="accent5"/>
                </a:solidFill>
              </a:rPr>
              <a:t>5</a:t>
            </a:r>
            <a:r>
              <a:rPr lang="ko-KR" altLang="en-US" sz="1600" dirty="0" smtClean="0">
                <a:solidFill>
                  <a:schemeClr val="accent5"/>
                </a:solidFill>
              </a:rPr>
              <a:t>명 모델과 </a:t>
            </a:r>
            <a:r>
              <a:rPr lang="ko-KR" altLang="en-US" sz="1600" dirty="0" err="1" smtClean="0">
                <a:solidFill>
                  <a:schemeClr val="accent5"/>
                </a:solidFill>
              </a:rPr>
              <a:t>맵</a:t>
            </a:r>
            <a:r>
              <a:rPr lang="ko-KR" altLang="en-US" sz="1600" dirty="0" smtClean="0">
                <a:solidFill>
                  <a:schemeClr val="accent5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accent5"/>
                </a:solidFill>
              </a:rPr>
              <a:t>렌더링</a:t>
            </a:r>
            <a:r>
              <a:rPr lang="ko-KR" altLang="en-US" sz="1600" dirty="0" smtClean="0">
                <a:solidFill>
                  <a:schemeClr val="accent5"/>
                </a:solidFill>
              </a:rPr>
              <a:t> 및 애니메이션 적용</a:t>
            </a:r>
            <a:r>
              <a:rPr lang="en-US" altLang="ko-KR" sz="1600" dirty="0" smtClean="0">
                <a:solidFill>
                  <a:schemeClr val="accent5"/>
                </a:solidFill>
              </a:rPr>
              <a:t>, </a:t>
            </a:r>
            <a:r>
              <a:rPr lang="ko-KR" altLang="en-US" sz="1600" dirty="0" err="1" smtClean="0">
                <a:solidFill>
                  <a:schemeClr val="accent5"/>
                </a:solidFill>
              </a:rPr>
              <a:t>블러링</a:t>
            </a:r>
            <a:r>
              <a:rPr lang="ko-KR" altLang="en-US" sz="1600" dirty="0" smtClean="0">
                <a:solidFill>
                  <a:schemeClr val="accent5"/>
                </a:solidFill>
              </a:rPr>
              <a:t> 효과</a:t>
            </a:r>
            <a:r>
              <a:rPr lang="en-US" altLang="ko-KR" sz="1600" dirty="0" smtClean="0">
                <a:solidFill>
                  <a:schemeClr val="accent5"/>
                </a:solidFill>
              </a:rPr>
              <a:t>, </a:t>
            </a:r>
            <a:r>
              <a:rPr lang="ko-KR" altLang="en-US" sz="1600" dirty="0" err="1" smtClean="0">
                <a:solidFill>
                  <a:schemeClr val="accent5"/>
                </a:solidFill>
              </a:rPr>
              <a:t>파티클</a:t>
            </a:r>
            <a:r>
              <a:rPr lang="ko-KR" altLang="en-US" sz="1600" dirty="0" smtClean="0">
                <a:solidFill>
                  <a:schemeClr val="accent5"/>
                </a:solidFill>
              </a:rPr>
              <a:t> 효과까지 구현할 계획</a:t>
            </a:r>
            <a:r>
              <a:rPr lang="en-US" altLang="ko-KR" sz="1600" dirty="0" smtClean="0">
                <a:solidFill>
                  <a:schemeClr val="accent5"/>
                </a:solidFill>
              </a:rPr>
              <a:t>  </a:t>
            </a:r>
          </a:p>
          <a:p>
            <a:pPr algn="l"/>
            <a:endParaRPr lang="en-US" altLang="ko-KR" sz="1600" dirty="0" smtClean="0">
              <a:solidFill>
                <a:schemeClr val="accent5"/>
              </a:solidFill>
            </a:endParaRPr>
          </a:p>
          <a:p>
            <a:pPr algn="l"/>
            <a:endParaRPr lang="en-US" altLang="ko-KR" sz="1600" dirty="0">
              <a:solidFill>
                <a:schemeClr val="accent5"/>
              </a:solidFill>
            </a:endParaRPr>
          </a:p>
          <a:p>
            <a:pPr algn="l"/>
            <a:endParaRPr lang="en-US" altLang="ko-KR" sz="1600" dirty="0" smtClean="0">
              <a:solidFill>
                <a:schemeClr val="accent5"/>
              </a:solidFill>
            </a:endParaRPr>
          </a:p>
          <a:p>
            <a:pPr algn="l"/>
            <a:r>
              <a:rPr lang="ko-KR" altLang="en-US" sz="1600" dirty="0" smtClean="0">
                <a:solidFill>
                  <a:schemeClr val="accent5"/>
                </a:solidFill>
              </a:rPr>
              <a:t>서버</a:t>
            </a:r>
            <a:endParaRPr lang="en-US" altLang="ko-KR" sz="1600" dirty="0">
              <a:solidFill>
                <a:schemeClr val="accent5"/>
              </a:solidFill>
            </a:endParaRPr>
          </a:p>
          <a:p>
            <a:pPr algn="l"/>
            <a:r>
              <a:rPr lang="ko-KR" altLang="en-US" sz="1600" dirty="0" smtClean="0">
                <a:solidFill>
                  <a:schemeClr val="accent5"/>
                </a:solidFill>
              </a:rPr>
              <a:t>클라이언트와 서버를 연동하여 플레이어끼리의 충돌체크</a:t>
            </a:r>
            <a:r>
              <a:rPr lang="en-US" altLang="ko-KR" sz="1600" dirty="0" smtClean="0">
                <a:solidFill>
                  <a:schemeClr val="accent5"/>
                </a:solidFill>
              </a:rPr>
              <a:t>, </a:t>
            </a:r>
            <a:r>
              <a:rPr lang="ko-KR" altLang="en-US" sz="1600" dirty="0" smtClean="0">
                <a:solidFill>
                  <a:schemeClr val="accent5"/>
                </a:solidFill>
              </a:rPr>
              <a:t>플레이어와 </a:t>
            </a:r>
            <a:r>
              <a:rPr lang="ko-KR" altLang="en-US" sz="1600" dirty="0" err="1" smtClean="0">
                <a:solidFill>
                  <a:schemeClr val="accent5"/>
                </a:solidFill>
              </a:rPr>
              <a:t>맵</a:t>
            </a:r>
            <a:r>
              <a:rPr lang="ko-KR" altLang="en-US" sz="1600" dirty="0" smtClean="0">
                <a:solidFill>
                  <a:schemeClr val="accent5"/>
                </a:solidFill>
              </a:rPr>
              <a:t> 사이의 충돌체크까지 구현할 계획</a:t>
            </a:r>
            <a:endParaRPr lang="en-US" altLang="ko-KR" sz="1600" dirty="0" smtClean="0">
              <a:solidFill>
                <a:schemeClr val="accent5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835696" y="4986"/>
            <a:ext cx="6347048" cy="85725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accent5"/>
                </a:solidFill>
              </a:rPr>
              <a:t>중간발표까지 목표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720" y="4803998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게임 순위</a:t>
            </a:r>
            <a:r>
              <a:rPr lang="en-US" altLang="ko-KR" sz="800" dirty="0"/>
              <a:t>(</a:t>
            </a:r>
            <a:r>
              <a:rPr lang="ko-KR" altLang="en-US" sz="800" dirty="0"/>
              <a:t>게임 정보</a:t>
            </a:r>
            <a:r>
              <a:rPr lang="en-US" altLang="ko-KR" sz="800" dirty="0"/>
              <a:t>) - https://www.gamemeca.com/ranking.php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04793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북극 </a:t>
            </a:r>
            <a:r>
              <a:rPr lang="en-US" altLang="ko-KR" sz="1600" dirty="0"/>
              <a:t>PPT </a:t>
            </a:r>
            <a:r>
              <a:rPr lang="ko-KR" altLang="en-US" sz="1600" dirty="0"/>
              <a:t>템플릿 </a:t>
            </a:r>
            <a:r>
              <a:rPr lang="en-US" altLang="ko-KR" sz="1600" dirty="0"/>
              <a:t>- https://creditppt.tistory.com/420</a:t>
            </a:r>
          </a:p>
          <a:p>
            <a:r>
              <a:rPr lang="ko-KR" altLang="en-US" sz="1600" dirty="0" err="1"/>
              <a:t>가하크로우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유튜브</a:t>
            </a:r>
            <a:r>
              <a:rPr lang="ko-KR" altLang="en-US" sz="1600" dirty="0"/>
              <a:t> </a:t>
            </a:r>
            <a:r>
              <a:rPr lang="en-US" altLang="ko-KR" sz="1600" dirty="0"/>
              <a:t>- </a:t>
            </a:r>
            <a:r>
              <a:rPr lang="en-US" altLang="ko-KR" sz="1600" dirty="0">
                <a:hlinkClick r:id="rId2"/>
              </a:rPr>
              <a:t>https://www.youtube.com/watch?v=fphGCFFkkBg</a:t>
            </a:r>
            <a:endParaRPr lang="en-US" altLang="ko-KR" sz="1600" dirty="0"/>
          </a:p>
          <a:p>
            <a:r>
              <a:rPr lang="ko-KR" altLang="en-US" sz="1600" dirty="0"/>
              <a:t>키보드 이미지 </a:t>
            </a:r>
            <a:r>
              <a:rPr lang="en-US" altLang="ko-KR" sz="1600" dirty="0"/>
              <a:t>PIXBAY - https://pixabay.com/ko/vectors/%ea%b1%b4%eb%b0%98-%ec%a0%84%ec%9e%90-%ec%bb%b4%ed%93%a8%ed%84%b0-%ea%b8%b0%ec%88%a0-311803/</a:t>
            </a:r>
          </a:p>
          <a:p>
            <a:r>
              <a:rPr lang="ko-KR" altLang="en-US" sz="1600" dirty="0"/>
              <a:t>캐릭터 이미지 </a:t>
            </a:r>
            <a:r>
              <a:rPr lang="en-US" altLang="ko-KR" sz="1600" dirty="0"/>
              <a:t>FLATICON - </a:t>
            </a:r>
            <a:r>
              <a:rPr lang="en-US" altLang="ko-KR" sz="1600" dirty="0">
                <a:hlinkClick r:id="rId3"/>
              </a:rPr>
              <a:t>https://www.flaticon.com</a:t>
            </a:r>
            <a:r>
              <a:rPr lang="en-US" altLang="ko-KR" sz="1600" dirty="0" smtClean="0">
                <a:hlinkClick r:id="rId3"/>
              </a:rPr>
              <a:t>/</a:t>
            </a:r>
            <a:endParaRPr lang="en-US" altLang="ko-KR" sz="1600" dirty="0" smtClean="0"/>
          </a:p>
          <a:p>
            <a:r>
              <a:rPr lang="ko-KR" altLang="en-US" sz="1600" dirty="0" smtClean="0"/>
              <a:t>폴 </a:t>
            </a:r>
            <a:r>
              <a:rPr lang="ko-KR" altLang="en-US" sz="1600" dirty="0" err="1" smtClean="0"/>
              <a:t>가이즈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인벤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https://m.inven.co.kr/console/fallguys/guide/244262</a:t>
            </a:r>
          </a:p>
        </p:txBody>
      </p:sp>
    </p:spTree>
    <p:extLst>
      <p:ext uri="{BB962C8B-B14F-4D97-AF65-F5344CB8AC3E}">
        <p14:creationId xmlns:p14="http://schemas.microsoft.com/office/powerpoint/2010/main" val="213762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1275606"/>
            <a:ext cx="8928992" cy="1944216"/>
          </a:xfrm>
        </p:spPr>
        <p:txBody>
          <a:bodyPr>
            <a:normAutofit/>
          </a:bodyPr>
          <a:lstStyle/>
          <a:p>
            <a:r>
              <a:rPr lang="en-US" sz="6000" dirty="0"/>
              <a:t>Q&amp;A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2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1275606"/>
            <a:ext cx="8928992" cy="1944216"/>
          </a:xfrm>
        </p:spPr>
        <p:txBody>
          <a:bodyPr>
            <a:normAutofit/>
          </a:bodyPr>
          <a:lstStyle/>
          <a:p>
            <a:r>
              <a:rPr lang="ko-KR" altLang="en-US" sz="6000" dirty="0"/>
              <a:t>감사합니다</a:t>
            </a:r>
            <a:r>
              <a:rPr lang="en-US" altLang="ko-KR" sz="6000" dirty="0"/>
              <a:t>.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23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재미 요소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19622"/>
            <a:ext cx="6831711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269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8024" y="1200150"/>
            <a:ext cx="3898776" cy="3394075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solidFill>
                  <a:schemeClr val="accent5"/>
                </a:solidFill>
              </a:rPr>
              <a:t>새로운 형태의 지구온난화 캠페인으로 신선함과 재미를 줌으로써 대중들에게 관심을 받을 수 있다</a:t>
            </a:r>
            <a:r>
              <a:rPr lang="en-US" altLang="ko-KR" sz="1600" dirty="0">
                <a:solidFill>
                  <a:schemeClr val="accent5"/>
                </a:solidFill>
              </a:rPr>
              <a:t>. </a:t>
            </a:r>
          </a:p>
          <a:p>
            <a:endParaRPr lang="en-US" sz="1600" dirty="0">
              <a:solidFill>
                <a:schemeClr val="accent5"/>
              </a:solidFill>
            </a:endParaRPr>
          </a:p>
          <a:p>
            <a:r>
              <a:rPr lang="en-US" altLang="ko-KR" sz="1600" dirty="0">
                <a:solidFill>
                  <a:schemeClr val="accent5"/>
                </a:solidFill>
              </a:rPr>
              <a:t>2021.11.24~11.30 </a:t>
            </a:r>
            <a:r>
              <a:rPr lang="ko-KR" altLang="en-US" sz="1600" dirty="0">
                <a:solidFill>
                  <a:schemeClr val="accent5"/>
                </a:solidFill>
              </a:rPr>
              <a:t>기준 인기 게임 순위 중 </a:t>
            </a:r>
            <a:r>
              <a:rPr lang="en-US" altLang="ko-KR" sz="1600" dirty="0">
                <a:solidFill>
                  <a:schemeClr val="accent5"/>
                </a:solidFill>
              </a:rPr>
              <a:t>1</a:t>
            </a:r>
            <a:r>
              <a:rPr lang="ko-KR" altLang="en-US" sz="1600" dirty="0">
                <a:solidFill>
                  <a:schemeClr val="accent5"/>
                </a:solidFill>
              </a:rPr>
              <a:t>위</a:t>
            </a:r>
            <a:r>
              <a:rPr lang="en-US" altLang="ko-KR" sz="1600" dirty="0">
                <a:solidFill>
                  <a:schemeClr val="accent5"/>
                </a:solidFill>
              </a:rPr>
              <a:t>(</a:t>
            </a:r>
            <a:r>
              <a:rPr lang="ko-KR" altLang="en-US" sz="1600" dirty="0" err="1">
                <a:solidFill>
                  <a:schemeClr val="accent5"/>
                </a:solidFill>
              </a:rPr>
              <a:t>롤</a:t>
            </a:r>
            <a:r>
              <a:rPr lang="en-US" altLang="ko-KR" sz="1600" dirty="0">
                <a:solidFill>
                  <a:schemeClr val="accent5"/>
                </a:solidFill>
              </a:rPr>
              <a:t>), 2</a:t>
            </a:r>
            <a:r>
              <a:rPr lang="ko-KR" altLang="en-US" sz="1600" dirty="0">
                <a:solidFill>
                  <a:schemeClr val="accent5"/>
                </a:solidFill>
              </a:rPr>
              <a:t>위</a:t>
            </a:r>
            <a:r>
              <a:rPr lang="en-US" altLang="ko-KR" sz="1600" dirty="0">
                <a:solidFill>
                  <a:schemeClr val="accent5"/>
                </a:solidFill>
              </a:rPr>
              <a:t>(</a:t>
            </a:r>
            <a:r>
              <a:rPr lang="ko-KR" altLang="en-US" sz="1600" dirty="0">
                <a:solidFill>
                  <a:schemeClr val="accent5"/>
                </a:solidFill>
              </a:rPr>
              <a:t>서든</a:t>
            </a:r>
            <a:r>
              <a:rPr lang="en-US" altLang="ko-KR" sz="1600" dirty="0">
                <a:solidFill>
                  <a:schemeClr val="accent5"/>
                </a:solidFill>
              </a:rPr>
              <a:t>), 3</a:t>
            </a:r>
            <a:r>
              <a:rPr lang="ko-KR" altLang="en-US" sz="1600" dirty="0">
                <a:solidFill>
                  <a:schemeClr val="accent5"/>
                </a:solidFill>
              </a:rPr>
              <a:t>위</a:t>
            </a:r>
            <a:r>
              <a:rPr lang="en-US" altLang="ko-KR" sz="1600" dirty="0">
                <a:solidFill>
                  <a:schemeClr val="accent5"/>
                </a:solidFill>
              </a:rPr>
              <a:t>(</a:t>
            </a:r>
            <a:r>
              <a:rPr lang="ko-KR" altLang="en-US" sz="1600" dirty="0" err="1">
                <a:solidFill>
                  <a:schemeClr val="accent5"/>
                </a:solidFill>
              </a:rPr>
              <a:t>배그</a:t>
            </a:r>
            <a:r>
              <a:rPr lang="en-US" altLang="ko-KR" sz="1600" dirty="0">
                <a:solidFill>
                  <a:schemeClr val="accent5"/>
                </a:solidFill>
              </a:rPr>
              <a:t>), 5</a:t>
            </a:r>
            <a:r>
              <a:rPr lang="ko-KR" altLang="en-US" sz="1600" dirty="0">
                <a:solidFill>
                  <a:schemeClr val="accent5"/>
                </a:solidFill>
              </a:rPr>
              <a:t>위</a:t>
            </a:r>
            <a:r>
              <a:rPr lang="en-US" altLang="ko-KR" sz="1600" dirty="0">
                <a:solidFill>
                  <a:schemeClr val="accent5"/>
                </a:solidFill>
              </a:rPr>
              <a:t>(</a:t>
            </a:r>
            <a:r>
              <a:rPr lang="ko-KR" altLang="en-US" sz="1600" dirty="0" err="1">
                <a:solidFill>
                  <a:schemeClr val="accent5"/>
                </a:solidFill>
              </a:rPr>
              <a:t>피파</a:t>
            </a:r>
            <a:r>
              <a:rPr lang="en-US" altLang="ko-KR" sz="1600" dirty="0">
                <a:solidFill>
                  <a:schemeClr val="accent5"/>
                </a:solidFill>
              </a:rPr>
              <a:t>)</a:t>
            </a:r>
            <a:r>
              <a:rPr lang="ko-KR" altLang="en-US" sz="1600" dirty="0">
                <a:solidFill>
                  <a:schemeClr val="accent5"/>
                </a:solidFill>
              </a:rPr>
              <a:t>가 다른 유저와 경쟁하여 승리하는 게임이다</a:t>
            </a:r>
            <a:r>
              <a:rPr lang="en-US" altLang="ko-KR" sz="1600" dirty="0">
                <a:solidFill>
                  <a:schemeClr val="accent5"/>
                </a:solidFill>
              </a:rPr>
              <a:t>. </a:t>
            </a:r>
            <a:r>
              <a:rPr lang="ko-KR" altLang="en-US" sz="1600" dirty="0">
                <a:solidFill>
                  <a:schemeClr val="accent5"/>
                </a:solidFill>
              </a:rPr>
              <a:t>우리의 게임은 인기 게임들과 같이 남들과 경쟁하도록 하지만 다른 게임들과 다르게 매 판 마다 긴 시간을 투자하지 않고</a:t>
            </a:r>
            <a:r>
              <a:rPr lang="en-US" altLang="ko-KR" sz="1600" dirty="0">
                <a:solidFill>
                  <a:schemeClr val="accent5"/>
                </a:solidFill>
              </a:rPr>
              <a:t>, </a:t>
            </a:r>
            <a:r>
              <a:rPr lang="ko-KR" altLang="en-US" sz="1600" dirty="0">
                <a:solidFill>
                  <a:schemeClr val="accent5"/>
                </a:solidFill>
              </a:rPr>
              <a:t>짧은 플레이 타입으로 가볍게 플레이 할 수 있다</a:t>
            </a:r>
            <a:r>
              <a:rPr lang="en-US" altLang="ko-KR" sz="1600" dirty="0">
                <a:solidFill>
                  <a:schemeClr val="accent5"/>
                </a:solidFill>
              </a:rPr>
              <a:t>.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835696" y="4986"/>
            <a:ext cx="6347048" cy="857250"/>
          </a:xfrm>
        </p:spPr>
        <p:txBody>
          <a:bodyPr/>
          <a:lstStyle/>
          <a:p>
            <a:r>
              <a:rPr lang="ko-KR" altLang="en-US" dirty="0">
                <a:solidFill>
                  <a:schemeClr val="accent5"/>
                </a:solidFill>
              </a:rPr>
              <a:t>시장성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203597"/>
            <a:ext cx="2592288" cy="3526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51720" y="4803998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게임 순위</a:t>
            </a:r>
            <a:r>
              <a:rPr lang="en-US" altLang="ko-KR" sz="800" dirty="0"/>
              <a:t>(</a:t>
            </a:r>
            <a:r>
              <a:rPr lang="ko-KR" altLang="en-US" sz="800" dirty="0"/>
              <a:t>게임 정보</a:t>
            </a:r>
            <a:r>
              <a:rPr lang="en-US" altLang="ko-KR" sz="800" dirty="0"/>
              <a:t>) - https://www.gamemeca.com/ranking.php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27428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동물의 왕국 무료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17" y="123478"/>
            <a:ext cx="421270" cy="4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시베리안 허스키 무료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224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북극곰 무료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303" y="12780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북극 여우 무료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물개 무료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396552" y="180111"/>
            <a:ext cx="3937062" cy="451069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연구목적</a:t>
            </a:r>
            <a:endParaRPr lang="en-US" sz="2800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88156" y="1563638"/>
            <a:ext cx="8948340" cy="339407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DirectX12</a:t>
            </a:r>
            <a:r>
              <a:rPr lang="ko-KR" altLang="en-US" sz="2400" dirty="0"/>
              <a:t>을 사용하여 게임제작을 위한 능력 향상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err="1"/>
              <a:t>유니티</a:t>
            </a:r>
            <a:r>
              <a:rPr lang="ko-KR" altLang="en-US" sz="2400" dirty="0"/>
              <a:t> 엔진을 이용한 애니메이션 적용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/>
              <a:t>WSAEventSelect</a:t>
            </a:r>
            <a:r>
              <a:rPr lang="en-US" altLang="ko-KR" sz="2400" dirty="0"/>
              <a:t> </a:t>
            </a:r>
            <a:r>
              <a:rPr lang="ko-KR" altLang="en-US" sz="2400" dirty="0"/>
              <a:t>모델을 이용한 서버 구현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 err="1"/>
              <a:t>Git</a:t>
            </a:r>
            <a:r>
              <a:rPr lang="ko-KR" altLang="en-US" sz="2400" dirty="0"/>
              <a:t>을 이용하여 유동적인 프로젝트 관리 능력 배양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117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동물의 왕국 무료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17" y="123478"/>
            <a:ext cx="421270" cy="4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시베리안 허스키 무료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224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북극곰 무료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303" y="12780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북극 여우 무료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물개 무료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396552" y="180111"/>
            <a:ext cx="3937062" cy="451069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개발환경</a:t>
            </a:r>
            <a:endParaRPr lang="en-US" sz="2800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88156" y="1563638"/>
            <a:ext cx="7292156" cy="3024335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 sz="4500" dirty="0"/>
              <a:t>Microsoft Windows 10</a:t>
            </a:r>
          </a:p>
          <a:p>
            <a:endParaRPr lang="en-US" altLang="ko-KR" sz="4500" dirty="0"/>
          </a:p>
          <a:p>
            <a:r>
              <a:rPr lang="en-US" altLang="ko-KR" sz="4500" dirty="0"/>
              <a:t>DirectX 12</a:t>
            </a:r>
          </a:p>
          <a:p>
            <a:endParaRPr lang="en-US" altLang="ko-KR" sz="4500" dirty="0"/>
          </a:p>
          <a:p>
            <a:r>
              <a:rPr lang="en-US" altLang="ko-KR" sz="4500" dirty="0"/>
              <a:t>Visual Studio 2019</a:t>
            </a:r>
          </a:p>
          <a:p>
            <a:endParaRPr lang="en-US" altLang="ko-KR" sz="4500" dirty="0"/>
          </a:p>
          <a:p>
            <a:r>
              <a:rPr lang="en-US" altLang="ko-KR" sz="4500" dirty="0"/>
              <a:t>Unity 3D</a:t>
            </a:r>
          </a:p>
          <a:p>
            <a:endParaRPr lang="en-US" altLang="ko-KR" sz="4500" dirty="0"/>
          </a:p>
          <a:p>
            <a:r>
              <a:rPr lang="en-US" altLang="ko-KR" sz="4500" dirty="0" err="1"/>
              <a:t>Git</a:t>
            </a:r>
            <a:r>
              <a:rPr lang="en-US" altLang="ko-KR" sz="4500" dirty="0"/>
              <a:t> hub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20414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707654"/>
            <a:ext cx="8229600" cy="857250"/>
          </a:xfrm>
        </p:spPr>
        <p:txBody>
          <a:bodyPr/>
          <a:lstStyle/>
          <a:p>
            <a:r>
              <a:rPr lang="ko-KR" altLang="en-US" dirty="0"/>
              <a:t>게임소개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974303A-DA85-43CF-8225-D65F50885D13}"/>
              </a:ext>
            </a:extLst>
          </p:cNvPr>
          <p:cNvSpPr/>
          <p:nvPr/>
        </p:nvSpPr>
        <p:spPr>
          <a:xfrm>
            <a:off x="2339752" y="1491630"/>
            <a:ext cx="4620127" cy="1648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974303A-DA85-43CF-8225-D65F50885D13}"/>
              </a:ext>
            </a:extLst>
          </p:cNvPr>
          <p:cNvSpPr/>
          <p:nvPr/>
        </p:nvSpPr>
        <p:spPr>
          <a:xfrm>
            <a:off x="2336180" y="2643758"/>
            <a:ext cx="4620127" cy="1648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4" descr="동물의 왕국 무료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824795"/>
            <a:ext cx="421270" cy="4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시베리안 허스키 무료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416" y="3003796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북극곰 무료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776" y="843558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북극 여우 무료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003798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물개 무료 아이콘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521" y="851020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1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-653994" y="3047"/>
            <a:ext cx="3937062" cy="451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0070C0"/>
                </a:solidFill>
              </a:rPr>
              <a:t>게임소개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150276" y="2196313"/>
            <a:ext cx="6624736" cy="448033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2400" dirty="0"/>
              <a:t>남은 </a:t>
            </a:r>
            <a:r>
              <a:rPr lang="ko-KR" altLang="en-US" sz="2400" dirty="0" err="1"/>
              <a:t>빙하위에서</a:t>
            </a:r>
            <a:r>
              <a:rPr lang="ko-KR" altLang="en-US" sz="2400" dirty="0"/>
              <a:t> 떨어지지 말고 </a:t>
            </a:r>
            <a:r>
              <a:rPr lang="ko-KR" altLang="en-US" sz="2400" dirty="0">
                <a:solidFill>
                  <a:srgbClr val="C00000"/>
                </a:solidFill>
              </a:rPr>
              <a:t>살아남아라</a:t>
            </a:r>
            <a:r>
              <a:rPr lang="en-US" altLang="ko-KR" sz="2400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229179" y="1273150"/>
            <a:ext cx="888765" cy="792088"/>
          </a:xfrm>
          <a:prstGeom prst="rect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37312" y="1273150"/>
            <a:ext cx="888765" cy="792088"/>
          </a:xfrm>
          <a:prstGeom prst="rect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791752" y="1267445"/>
            <a:ext cx="888765" cy="792088"/>
          </a:xfrm>
          <a:prstGeom prst="rect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4" descr="동물의 왕국 무료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7" y="61389"/>
            <a:ext cx="421270" cy="4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시베리안 허스키 무료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61389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북극곰 무료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56" y="718779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북극 여우 무료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58205">
            <a:off x="3341256" y="1621826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물개 무료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921" y="719134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시베리안 허스키 무료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38" y="712724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동물의 왕국 무료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206" y="796798"/>
            <a:ext cx="421270" cy="4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1305384" y="2787774"/>
            <a:ext cx="6347048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0070C0"/>
                </a:solidFill>
              </a:rPr>
              <a:t>지구온난화로 인한 북극 동물들의 </a:t>
            </a:r>
            <a:r>
              <a:rPr lang="ko-KR" altLang="en-US" dirty="0">
                <a:solidFill>
                  <a:srgbClr val="002060"/>
                </a:solidFill>
              </a:rPr>
              <a:t>생존</a:t>
            </a:r>
            <a:r>
              <a:rPr lang="ko-KR" altLang="en-US" dirty="0">
                <a:solidFill>
                  <a:srgbClr val="0070C0"/>
                </a:solidFill>
              </a:rPr>
              <a:t>을 건 혈투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54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79512" y="28507"/>
            <a:ext cx="3937062" cy="451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0070C0"/>
                </a:solidFill>
              </a:rPr>
              <a:t>게임 플레이 </a:t>
            </a:r>
            <a:r>
              <a:rPr lang="en-US" altLang="ko-KR" sz="2800" dirty="0">
                <a:solidFill>
                  <a:srgbClr val="0070C0"/>
                </a:solidFill>
              </a:rPr>
              <a:t>&amp; </a:t>
            </a:r>
            <a:r>
              <a:rPr lang="ko-KR" altLang="en-US" sz="2800" dirty="0">
                <a:solidFill>
                  <a:srgbClr val="0070C0"/>
                </a:solidFill>
              </a:rPr>
              <a:t>특징</a:t>
            </a: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17" name="Picture 4" descr="동물의 왕국 무료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14" y="28507"/>
            <a:ext cx="421270" cy="4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시베리안 허스키 무료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556" y="28507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71054" y="1707654"/>
            <a:ext cx="8229600" cy="3106440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altLang="ko-KR" sz="1600" dirty="0">
                <a:solidFill>
                  <a:schemeClr val="accent5"/>
                </a:solidFill>
              </a:rPr>
              <a:t>5</a:t>
            </a:r>
            <a:r>
              <a:rPr lang="ko-KR" altLang="en-US" sz="1600" dirty="0">
                <a:solidFill>
                  <a:schemeClr val="accent5"/>
                </a:solidFill>
              </a:rPr>
              <a:t>가지 캐릭터들 중 하나를 선택해서 플레이 </a:t>
            </a:r>
            <a:endParaRPr lang="en-US" altLang="ko-KR" sz="1600" dirty="0">
              <a:solidFill>
                <a:schemeClr val="accent5"/>
              </a:solidFill>
            </a:endParaRPr>
          </a:p>
          <a:p>
            <a:pPr marL="457200" indent="-457200" algn="l">
              <a:buAutoNum type="arabicPeriod"/>
            </a:pPr>
            <a:endParaRPr lang="en-US" altLang="ko-KR" sz="1600" dirty="0">
              <a:solidFill>
                <a:schemeClr val="accent5"/>
              </a:solidFill>
            </a:endParaRPr>
          </a:p>
          <a:p>
            <a:pPr marL="457200" indent="-457200" algn="l">
              <a:buAutoNum type="arabicPeriod"/>
            </a:pPr>
            <a:r>
              <a:rPr lang="ko-KR" altLang="en-US" sz="1600" dirty="0">
                <a:solidFill>
                  <a:schemeClr val="accent5"/>
                </a:solidFill>
              </a:rPr>
              <a:t>상대방을 바다로 떨어트리면 점수를 </a:t>
            </a:r>
            <a:r>
              <a:rPr lang="ko-KR" altLang="en-US" sz="1600" dirty="0" smtClean="0">
                <a:solidFill>
                  <a:schemeClr val="accent5"/>
                </a:solidFill>
              </a:rPr>
              <a:t>얻고 </a:t>
            </a:r>
            <a:r>
              <a:rPr lang="ko-KR" altLang="en-US" sz="1600" dirty="0">
                <a:solidFill>
                  <a:schemeClr val="accent5"/>
                </a:solidFill>
              </a:rPr>
              <a:t>최종적으로 점수가 가장 높은 플레이어가 승리한다</a:t>
            </a:r>
            <a:r>
              <a:rPr lang="en-US" altLang="ko-KR" sz="1600" dirty="0">
                <a:solidFill>
                  <a:schemeClr val="accent5"/>
                </a:solidFill>
              </a:rPr>
              <a:t>.</a:t>
            </a:r>
          </a:p>
          <a:p>
            <a:pPr marL="457200" indent="-457200" algn="l">
              <a:buAutoNum type="arabicPeriod"/>
            </a:pPr>
            <a:endParaRPr lang="en-US" altLang="ko-KR" sz="1600" dirty="0">
              <a:solidFill>
                <a:schemeClr val="accent5"/>
              </a:solidFill>
            </a:endParaRPr>
          </a:p>
          <a:p>
            <a:pPr marL="457200" indent="-457200" algn="l">
              <a:buAutoNum type="arabicPeriod"/>
            </a:pPr>
            <a:r>
              <a:rPr lang="ko-KR" altLang="en-US" sz="1600" dirty="0">
                <a:solidFill>
                  <a:schemeClr val="accent5"/>
                </a:solidFill>
              </a:rPr>
              <a:t>자신의 </a:t>
            </a:r>
            <a:r>
              <a:rPr lang="ko-KR" altLang="en-US" sz="1600" dirty="0" err="1">
                <a:solidFill>
                  <a:schemeClr val="accent5"/>
                </a:solidFill>
              </a:rPr>
              <a:t>스킬을</a:t>
            </a:r>
            <a:r>
              <a:rPr lang="ko-KR" altLang="en-US" sz="1600" dirty="0">
                <a:solidFill>
                  <a:schemeClr val="accent5"/>
                </a:solidFill>
              </a:rPr>
              <a:t> 활용한 전략적인 플레이</a:t>
            </a:r>
            <a:endParaRPr lang="en-US" altLang="ko-KR" sz="1600" dirty="0">
              <a:solidFill>
                <a:schemeClr val="accent5"/>
              </a:solidFill>
            </a:endParaRPr>
          </a:p>
          <a:p>
            <a:pPr marL="457200" indent="-457200" algn="l">
              <a:buAutoNum type="arabicPeriod"/>
            </a:pPr>
            <a:endParaRPr lang="en-US" altLang="ko-KR" sz="1600" dirty="0">
              <a:solidFill>
                <a:schemeClr val="accent5"/>
              </a:solidFill>
            </a:endParaRPr>
          </a:p>
          <a:p>
            <a:pPr marL="457200" indent="-457200" algn="l">
              <a:buAutoNum type="arabicPeriod"/>
            </a:pPr>
            <a:r>
              <a:rPr lang="ko-KR" altLang="en-US" sz="1600" dirty="0">
                <a:solidFill>
                  <a:schemeClr val="accent5"/>
                </a:solidFill>
              </a:rPr>
              <a:t>바닥이 깨지는 빙하와 안 깨지는 빙하를 배치하여 긴장감을 조성</a:t>
            </a:r>
            <a:endParaRPr lang="en-US" altLang="ko-KR" sz="1600" dirty="0">
              <a:solidFill>
                <a:schemeClr val="accent5"/>
              </a:solidFill>
            </a:endParaRPr>
          </a:p>
          <a:p>
            <a:pPr marL="457200" indent="-457200" algn="l">
              <a:buAutoNum type="arabicPeriod"/>
            </a:pPr>
            <a:endParaRPr lang="en-US" altLang="ko-KR" sz="1600" dirty="0">
              <a:solidFill>
                <a:schemeClr val="accent5"/>
              </a:solidFill>
            </a:endParaRPr>
          </a:p>
          <a:p>
            <a:pPr marL="457200" indent="-457200" algn="l">
              <a:buAutoNum type="arabicPeriod"/>
            </a:pPr>
            <a:r>
              <a:rPr lang="ko-KR" altLang="en-US" sz="1600" dirty="0">
                <a:solidFill>
                  <a:schemeClr val="accent5"/>
                </a:solidFill>
              </a:rPr>
              <a:t>물에 빠졌을 때 효과</a:t>
            </a:r>
            <a:r>
              <a:rPr lang="en-US" altLang="ko-KR" sz="1600" dirty="0">
                <a:solidFill>
                  <a:schemeClr val="accent5"/>
                </a:solidFill>
              </a:rPr>
              <a:t>, </a:t>
            </a:r>
            <a:r>
              <a:rPr lang="ko-KR" altLang="en-US" sz="1600" dirty="0">
                <a:solidFill>
                  <a:schemeClr val="accent5"/>
                </a:solidFill>
              </a:rPr>
              <a:t>빙하가 깨지는 효과로 인한 </a:t>
            </a:r>
            <a:r>
              <a:rPr lang="ko-KR" altLang="en-US" sz="1600" dirty="0" err="1">
                <a:solidFill>
                  <a:schemeClr val="accent5"/>
                </a:solidFill>
              </a:rPr>
              <a:t>몰입감</a:t>
            </a:r>
            <a:endParaRPr lang="en-US" altLang="ko-KR" sz="1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15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동물의 왕국 무료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17" y="123478"/>
            <a:ext cx="421270" cy="4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시베리안 허스키 무료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224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북극곰 무료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303" y="12780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북극 여우 무료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물개 무료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-396552" y="108578"/>
            <a:ext cx="3937062" cy="451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>
                <a:solidFill>
                  <a:srgbClr val="0070C0"/>
                </a:solidFill>
              </a:rPr>
              <a:t>키 소개</a:t>
            </a: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1026" name="Picture 2" descr="건반, 전자, 컴퓨터, 기술, 단추, 아스키, 키패드, 입력, 장치, 하드웨어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2" y="1779662"/>
            <a:ext cx="6640236" cy="332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092280" y="3867894"/>
            <a:ext cx="355612" cy="310853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732240" y="4299942"/>
            <a:ext cx="283604" cy="310853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164288" y="4299941"/>
            <a:ext cx="283604" cy="310853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524328" y="4308697"/>
            <a:ext cx="355612" cy="310853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015716" y="3439721"/>
            <a:ext cx="360040" cy="339527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224684" y="4303462"/>
            <a:ext cx="2088232" cy="310853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683568" y="3605992"/>
            <a:ext cx="1332148" cy="3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499992" y="4515966"/>
            <a:ext cx="288032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7524328" y="4023320"/>
            <a:ext cx="720080" cy="276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0" y="3482881"/>
            <a:ext cx="971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일반 공격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77852" y="4807590"/>
            <a:ext cx="971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고유 스킬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4644008" y="4803998"/>
            <a:ext cx="971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점프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100392" y="3779248"/>
            <a:ext cx="971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이동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873407" y="3439721"/>
            <a:ext cx="333269" cy="346509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 flipH="1">
            <a:off x="1115616" y="3786230"/>
            <a:ext cx="1852925" cy="1017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54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동물의 왕국 무료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17" y="123478"/>
            <a:ext cx="421270" cy="4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시베리안 허스키 무료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224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북극곰 무료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303" y="127805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북극 여우 무료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물개 무료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09042"/>
            <a:ext cx="498934" cy="4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57092" y="1635646"/>
            <a:ext cx="4386250" cy="302433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altLang="ko-KR" sz="2400" dirty="0">
              <a:solidFill>
                <a:srgbClr val="0070C0"/>
              </a:solidFill>
            </a:endParaRPr>
          </a:p>
          <a:p>
            <a:pPr marL="0" indent="0" algn="l">
              <a:buNone/>
            </a:pPr>
            <a:r>
              <a:rPr lang="ko-KR" altLang="en-US" sz="1500" dirty="0" err="1">
                <a:solidFill>
                  <a:srgbClr val="0070C0"/>
                </a:solidFill>
              </a:rPr>
              <a:t>맵구성</a:t>
            </a:r>
            <a:r>
              <a:rPr lang="en-US" altLang="ko-KR" sz="1500" dirty="0">
                <a:solidFill>
                  <a:srgbClr val="0070C0"/>
                </a:solidFill>
              </a:rPr>
              <a:t>: 2m</a:t>
            </a:r>
            <a:r>
              <a:rPr lang="ko-KR" altLang="en-US" sz="1500" dirty="0">
                <a:solidFill>
                  <a:srgbClr val="0070C0"/>
                </a:solidFill>
              </a:rPr>
              <a:t>크기의 블록</a:t>
            </a:r>
            <a:r>
              <a:rPr lang="en-US" altLang="ko-KR" sz="1500" dirty="0">
                <a:solidFill>
                  <a:srgbClr val="0070C0"/>
                </a:solidFill>
              </a:rPr>
              <a:t> 5x5</a:t>
            </a:r>
            <a:r>
              <a:rPr lang="ko-KR" altLang="en-US" sz="1500" dirty="0">
                <a:solidFill>
                  <a:srgbClr val="0070C0"/>
                </a:solidFill>
              </a:rPr>
              <a:t> </a:t>
            </a:r>
            <a:endParaRPr lang="en-US" altLang="ko-KR" sz="1500" dirty="0">
              <a:solidFill>
                <a:srgbClr val="0070C0"/>
              </a:solidFill>
            </a:endParaRPr>
          </a:p>
          <a:p>
            <a:pPr marL="0" indent="0" algn="l">
              <a:buNone/>
            </a:pPr>
            <a:endParaRPr lang="en-US" altLang="ko-KR" sz="1500" dirty="0">
              <a:solidFill>
                <a:srgbClr val="0070C0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500" dirty="0">
                <a:solidFill>
                  <a:srgbClr val="0070C0"/>
                </a:solidFill>
              </a:rPr>
              <a:t>총 가로 길이 </a:t>
            </a:r>
            <a:r>
              <a:rPr lang="en-US" altLang="ko-KR" sz="1500" dirty="0">
                <a:solidFill>
                  <a:srgbClr val="0070C0"/>
                </a:solidFill>
              </a:rPr>
              <a:t>14m(</a:t>
            </a:r>
            <a:r>
              <a:rPr lang="ko-KR" altLang="en-US" sz="1500" dirty="0">
                <a:solidFill>
                  <a:srgbClr val="0070C0"/>
                </a:solidFill>
              </a:rPr>
              <a:t>블록</a:t>
            </a:r>
            <a:r>
              <a:rPr lang="en-US" altLang="ko-KR" sz="1500" dirty="0">
                <a:solidFill>
                  <a:srgbClr val="0070C0"/>
                </a:solidFill>
              </a:rPr>
              <a:t>2m X5 +</a:t>
            </a:r>
            <a:r>
              <a:rPr lang="ko-KR" altLang="en-US" sz="1500" dirty="0">
                <a:solidFill>
                  <a:srgbClr val="0070C0"/>
                </a:solidFill>
              </a:rPr>
              <a:t> </a:t>
            </a:r>
            <a:r>
              <a:rPr lang="ko-KR" altLang="en-US" sz="1500" dirty="0" err="1">
                <a:solidFill>
                  <a:srgbClr val="0070C0"/>
                </a:solidFill>
              </a:rPr>
              <a:t>크래바스</a:t>
            </a:r>
            <a:r>
              <a:rPr lang="en-US" altLang="ko-KR" sz="1500" dirty="0">
                <a:solidFill>
                  <a:srgbClr val="0070C0"/>
                </a:solidFill>
              </a:rPr>
              <a:t>1m X 4)</a:t>
            </a:r>
          </a:p>
          <a:p>
            <a:pPr marL="285750" indent="-285750" algn="l">
              <a:buFontTx/>
              <a:buChar char="-"/>
            </a:pPr>
            <a:r>
              <a:rPr lang="en-US" altLang="ko-KR" sz="1500" dirty="0">
                <a:solidFill>
                  <a:srgbClr val="0070C0"/>
                </a:solidFill>
              </a:rPr>
              <a:t> </a:t>
            </a:r>
          </a:p>
          <a:p>
            <a:pPr marL="285750" indent="-285750" algn="l">
              <a:buFontTx/>
              <a:buChar char="-"/>
            </a:pPr>
            <a:r>
              <a:rPr lang="ko-KR" altLang="en-US" sz="1500" dirty="0">
                <a:solidFill>
                  <a:srgbClr val="0070C0"/>
                </a:solidFill>
              </a:rPr>
              <a:t>총 세로 길이 </a:t>
            </a:r>
            <a:r>
              <a:rPr lang="en-US" altLang="ko-KR" sz="1500" dirty="0">
                <a:solidFill>
                  <a:srgbClr val="0070C0"/>
                </a:solidFill>
              </a:rPr>
              <a:t>14m(</a:t>
            </a:r>
            <a:r>
              <a:rPr lang="ko-KR" altLang="en-US" sz="1500" dirty="0">
                <a:solidFill>
                  <a:srgbClr val="0070C0"/>
                </a:solidFill>
              </a:rPr>
              <a:t>블록</a:t>
            </a:r>
            <a:r>
              <a:rPr lang="en-US" altLang="ko-KR" sz="1500" dirty="0">
                <a:solidFill>
                  <a:srgbClr val="0070C0"/>
                </a:solidFill>
              </a:rPr>
              <a:t>2m X5 +</a:t>
            </a:r>
            <a:r>
              <a:rPr lang="ko-KR" altLang="en-US" sz="1500" dirty="0">
                <a:solidFill>
                  <a:srgbClr val="0070C0"/>
                </a:solidFill>
              </a:rPr>
              <a:t> </a:t>
            </a:r>
            <a:r>
              <a:rPr lang="ko-KR" altLang="en-US" sz="1500" dirty="0" err="1">
                <a:solidFill>
                  <a:srgbClr val="0070C0"/>
                </a:solidFill>
              </a:rPr>
              <a:t>크래바스</a:t>
            </a:r>
            <a:r>
              <a:rPr lang="en-US" altLang="ko-KR" sz="1500" dirty="0">
                <a:solidFill>
                  <a:srgbClr val="0070C0"/>
                </a:solidFill>
              </a:rPr>
              <a:t>1m X 4)</a:t>
            </a:r>
          </a:p>
          <a:p>
            <a:pPr marL="285750" indent="-285750" algn="l">
              <a:buFontTx/>
              <a:buChar char="-"/>
            </a:pPr>
            <a:endParaRPr lang="en-US" altLang="ko-KR" sz="1500" dirty="0">
              <a:solidFill>
                <a:srgbClr val="0070C0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500" dirty="0">
                <a:solidFill>
                  <a:srgbClr val="0070C0"/>
                </a:solidFill>
              </a:rPr>
              <a:t>           </a:t>
            </a:r>
            <a:r>
              <a:rPr lang="ko-KR" altLang="en-US" sz="1500" dirty="0">
                <a:solidFill>
                  <a:srgbClr val="0070C0"/>
                </a:solidFill>
              </a:rPr>
              <a:t>깨지는 블록</a:t>
            </a:r>
            <a:endParaRPr lang="en-US" altLang="ko-KR" sz="1500" dirty="0">
              <a:solidFill>
                <a:srgbClr val="0070C0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500" dirty="0">
                <a:solidFill>
                  <a:srgbClr val="0070C0"/>
                </a:solidFill>
              </a:rPr>
              <a:t> </a:t>
            </a:r>
          </a:p>
          <a:p>
            <a:pPr marL="285750" indent="-285750" algn="l">
              <a:buFontTx/>
              <a:buChar char="-"/>
            </a:pPr>
            <a:r>
              <a:rPr lang="en-US" altLang="ko-KR" sz="1500" dirty="0">
                <a:solidFill>
                  <a:srgbClr val="0070C0"/>
                </a:solidFill>
              </a:rPr>
              <a:t>           </a:t>
            </a:r>
            <a:r>
              <a:rPr lang="ko-KR" altLang="en-US" sz="1500" dirty="0">
                <a:solidFill>
                  <a:srgbClr val="0070C0"/>
                </a:solidFill>
              </a:rPr>
              <a:t>깨지지 않는 블록</a:t>
            </a:r>
            <a:endParaRPr lang="en-US" altLang="ko-KR" sz="1500" dirty="0">
              <a:solidFill>
                <a:srgbClr val="0070C0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" y="1563638"/>
            <a:ext cx="4327265" cy="351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-396552" y="108578"/>
            <a:ext cx="3937062" cy="451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err="1">
                <a:solidFill>
                  <a:srgbClr val="0070C0"/>
                </a:solidFill>
              </a:rPr>
              <a:t>맵소개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83770" y="3651870"/>
            <a:ext cx="492286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83770" y="4164310"/>
            <a:ext cx="492286" cy="4320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12" descr="북극곰 무료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203" y="1995686"/>
            <a:ext cx="426926" cy="42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북극 여우 무료 아이콘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45" y="3199121"/>
            <a:ext cx="452747" cy="45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동물의 왕국 무료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399" y="2892308"/>
            <a:ext cx="421270" cy="4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/>
          <p:cNvCxnSpPr/>
          <p:nvPr/>
        </p:nvCxnSpPr>
        <p:spPr>
          <a:xfrm>
            <a:off x="2838686" y="3320104"/>
            <a:ext cx="0" cy="1658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991322" y="3313579"/>
            <a:ext cx="0" cy="1724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131840" y="3320104"/>
            <a:ext cx="0" cy="1658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11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7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platesWise.com 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676</Template>
  <TotalTime>694</TotalTime>
  <Words>732</Words>
  <Application>Microsoft Office PowerPoint</Application>
  <PresentationFormat>화면 슬라이드 쇼(16:9)</PresentationFormat>
  <Paragraphs>231</Paragraphs>
  <Slides>26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28" baseType="lpstr">
      <vt:lpstr>676</vt:lpstr>
      <vt:lpstr>TemplatesWise.com 02</vt:lpstr>
      <vt:lpstr>crevasse</vt:lpstr>
      <vt:lpstr>PowerPoint 프레젠테이션</vt:lpstr>
      <vt:lpstr>연구목적</vt:lpstr>
      <vt:lpstr>개발환경</vt:lpstr>
      <vt:lpstr>게임소개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기술적 요소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중간발표까지 목표</vt:lpstr>
      <vt:lpstr>출처</vt:lpstr>
      <vt:lpstr>Q&amp;A</vt:lpstr>
      <vt:lpstr>감사합니다.</vt:lpstr>
      <vt:lpstr>재미 요소</vt:lpstr>
      <vt:lpstr>시장성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오성훈</dc:creator>
  <cp:lastModifiedBy>오성훈</cp:lastModifiedBy>
  <cp:revision>60</cp:revision>
  <dcterms:created xsi:type="dcterms:W3CDTF">2021-12-02T13:39:50Z</dcterms:created>
  <dcterms:modified xsi:type="dcterms:W3CDTF">2021-12-09T07:40:43Z</dcterms:modified>
</cp:coreProperties>
</file>